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66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howPr showNarration="1"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extLst>
    <p:ext uri="ACF4677E-8BD2-47ae-8A1F-98590045965D">
      <hp:hncThemeShow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590" y="72"/>
      </p:cViewPr>
      <p:guideLst>
        <p:guide orient="horz" pos="2157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9.xml"  /><Relationship Id="rId11" Type="http://schemas.openxmlformats.org/officeDocument/2006/relationships/slide" Target="slides/slide10.xml"  /><Relationship Id="rId12" Type="http://schemas.openxmlformats.org/officeDocument/2006/relationships/slide" Target="slides/slide11.xml"  /><Relationship Id="rId13" Type="http://schemas.openxmlformats.org/officeDocument/2006/relationships/slide" Target="slides/slide12.xml"  /><Relationship Id="rId14" Type="http://schemas.openxmlformats.org/officeDocument/2006/relationships/presProps" Target="presProps.xml"  /><Relationship Id="rId15" Type="http://schemas.openxmlformats.org/officeDocument/2006/relationships/viewProps" Target="viewProps.xml"  /><Relationship Id="rId16" Type="http://schemas.openxmlformats.org/officeDocument/2006/relationships/theme" Target="theme/theme1.xml"  /><Relationship Id="rId17" Type="http://schemas.openxmlformats.org/officeDocument/2006/relationships/tableStyles" Target="tableStyles.xml"  /><Relationship Id="rId2" Type="http://schemas.openxmlformats.org/officeDocument/2006/relationships/slide" Target="slides/slide1.xml"  /><Relationship Id="rId3" Type="http://schemas.openxmlformats.org/officeDocument/2006/relationships/slide" Target="slides/slide2.xml"  /><Relationship Id="rId4" Type="http://schemas.openxmlformats.org/officeDocument/2006/relationships/slide" Target="slides/slide3.xml"  /><Relationship Id="rId5" Type="http://schemas.openxmlformats.org/officeDocument/2006/relationships/slide" Target="slides/slide4.xml"  /><Relationship Id="rId6" Type="http://schemas.openxmlformats.org/officeDocument/2006/relationships/slide" Target="slides/slide5.xml"  /><Relationship Id="rId7" Type="http://schemas.openxmlformats.org/officeDocument/2006/relationships/slide" Target="slides/slide6.xml"  /><Relationship Id="rId8" Type="http://schemas.openxmlformats.org/officeDocument/2006/relationships/slide" Target="slides/slide7.xml"  /><Relationship Id="rId9" Type="http://schemas.openxmlformats.org/officeDocument/2006/relationships/slide" Target="slides/slide8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32F4BEC-A036-A9E3-E864-339F158D2F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25D112F0-0124-0B54-AA7E-17037A8165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E5C5F47-9CAB-B262-386C-6DDA8E896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9C381-5568-47E5-9547-18887261C745}" type="datetimeFigureOut">
              <a:rPr lang="ko-KR" altLang="en-US" smtClean="0"/>
              <a:t>2023-05-01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E628B07-64C6-88FB-E9EB-6AF809EBE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ED798A8-BD79-5FA7-28AF-2A90786AB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DE2C0-673B-4EA5-BE11-1C70FBBF70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254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05731B8-1DEF-BD43-5E31-9FBA35518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CDDB0B5-95A2-B3D2-9887-8EA88D186B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D5F8950-CF6F-6926-006C-4BAE2E5B2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9C381-5568-47E5-9547-18887261C745}" type="datetimeFigureOut">
              <a:rPr lang="ko-KR" altLang="en-US" smtClean="0"/>
              <a:t>2023-05-01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723FC40-EE59-83AE-9511-7A9908AF9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C950098-7414-D4C8-BCE2-77CC63130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DE2C0-673B-4EA5-BE11-1C70FBBF70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5111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74B6411-A078-B43C-CA61-DE90AA7CF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B8929CE-31A7-4A3D-EDA0-5B0A99F060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CB813A9-8953-DE8C-7790-C3BDCA9DA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9C381-5568-47E5-9547-18887261C745}" type="datetimeFigureOut">
              <a:rPr lang="ko-KR" altLang="en-US" smtClean="0"/>
              <a:t>2023-05-01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044C972-92ED-A38E-81FA-A0782E69C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9553792-7388-F386-4625-76ABB75AB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DE2C0-673B-4EA5-BE11-1C70FBBF70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3155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4124EC8-69F7-913E-0D6D-B5313EB75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FB442B6-F1BD-1144-DE67-CC26D7BE69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43DA362-F01F-3382-6B9B-FC18EF8F6E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B717BDD-86A1-7EF1-197E-6784C8C44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9C381-5568-47E5-9547-18887261C745}" type="datetimeFigureOut">
              <a:rPr lang="ko-KR" altLang="en-US" smtClean="0"/>
              <a:t>2023-05-01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E939C26-E550-9B3E-183A-387230FE8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0C7266D-3884-DF23-2DF1-72BB626F3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DE2C0-673B-4EA5-BE11-1C70FBBF70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31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46BCCA5-8F41-E600-3A81-6169FFA7F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439FF36-F646-B660-2C6D-F3324143D9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CED252B-561B-67BA-554B-08CFED2C3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1DC9D0C7-3634-0BCA-2FDB-F55BD4C8D1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C7103A6-6E2D-9348-B329-630294624E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5D87DB99-43B6-FE9C-FF13-0967B8AD5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9C381-5568-47E5-9547-18887261C745}" type="datetimeFigureOut">
              <a:rPr lang="ko-KR" altLang="en-US" smtClean="0"/>
              <a:t>2023-05-01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30137164-FDE4-103C-4C5B-7645E833B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1381C321-B602-30AC-8261-35398F6F0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DE2C0-673B-4EA5-BE11-1C70FBBF70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6032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E46A158-994F-2551-8B88-91976F8C9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432340D-D00F-0BFB-257E-7FBED6245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9C381-5568-47E5-9547-18887261C745}" type="datetimeFigureOut">
              <a:rPr lang="ko-KR" altLang="en-US" smtClean="0"/>
              <a:t>2023-05-01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177DA6BE-99C9-AC54-9409-01B267036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95F2600-9A97-723C-1E4F-FDAE82FB0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DE2C0-673B-4EA5-BE11-1C70FBBF70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1421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449FD08-5EF3-DC25-2F15-D17D80E2A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9C381-5568-47E5-9547-18887261C745}" type="datetimeFigureOut">
              <a:rPr lang="ko-KR" altLang="en-US" smtClean="0"/>
              <a:t>2023-05-01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85737382-5EB0-8E91-0580-686901421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D87ED4A-619C-26E7-BCC8-BB1AAFA2E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DE2C0-673B-4EA5-BE11-1C70FBBF70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132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C396366-C5DB-4953-E7AB-453EBD769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87D94A1-3DB7-85DB-4948-A55464BDD4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282F548-ED36-EC5C-9A86-1775036644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B1D6452-CB9E-6D6F-06A8-D365AD902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9C381-5568-47E5-9547-18887261C745}" type="datetimeFigureOut">
              <a:rPr lang="ko-KR" altLang="en-US" smtClean="0"/>
              <a:t>2023-05-01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5D3A09D-A64F-F783-3FDB-A82800C13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C954372-6BBF-846D-06DB-6FD9BB81D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DE2C0-673B-4EA5-BE11-1C70FBBF70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4260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D1E110-A102-1905-37BC-CDB7941CF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F21468A7-BE7F-ECC5-E7BD-170DE8B7E6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F3B6958-0D6D-1C92-618C-20A122803B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37DA766-DD7A-8C3F-17F1-BE82A25AD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9C381-5568-47E5-9547-18887261C745}" type="datetimeFigureOut">
              <a:rPr lang="ko-KR" altLang="en-US" smtClean="0"/>
              <a:t>2023-05-01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F19BD6F-A6FA-F3BD-C68E-9DEA2E89F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37F86F0-5C58-F4A3-B968-4624DCE5C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DE2C0-673B-4EA5-BE11-1C70FBBF70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2041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E925F63-F6D6-37C3-455C-37A76182B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C73C476-75D4-9D91-E3EC-65E20990C0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CE9CB12-3108-B2AD-8938-F2040FA8E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9C381-5568-47E5-9547-18887261C745}" type="datetimeFigureOut">
              <a:rPr lang="ko-KR" altLang="en-US" smtClean="0"/>
              <a:t>2023-05-01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96E4738-6C2B-702C-64A1-B523BDB0E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124470D-F88B-A58B-2185-58FA32569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DE2C0-673B-4EA5-BE11-1C70FBBF70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9465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B4D2C11B-DDD4-5486-35FF-18C9A6CF62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FFF273C3-0678-410B-BB0A-53EFAE5BD7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2822042-EDF3-2FEC-C797-DF9DFEBE3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9C381-5568-47E5-9547-18887261C745}" type="datetimeFigureOut">
              <a:rPr lang="ko-KR" altLang="en-US" smtClean="0"/>
              <a:t>2023-05-01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1AF82EB-CE02-08DD-DE9B-EC3A7AEFF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DA59F0E-8356-9CFC-29F3-D8CCD7E23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DE2C0-673B-4EA5-BE11-1C70FBBF70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1926388"/>
      </p:ext>
    </p:extLst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88135372-EA34-18E0-D44A-99BD6B58A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C2B5B53-C73A-5DB5-24D2-865F1F69A6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6B15064-9163-3FCF-DF8B-660C7425EA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9C381-5568-47E5-9547-18887261C745}" type="datetimeFigureOut">
              <a:rPr lang="ko-KR" altLang="en-US" smtClean="0"/>
              <a:t>2023-05-01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E04E333-AD1F-BCDB-737C-EF2B4B2F6D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6CACCAB-FA33-1FC1-CA49-7B0FE9A422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DE2C0-673B-4EA5-BE11-1C70FBBF70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554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pn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2.pn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3.png"  /><Relationship Id="rId3" Type="http://schemas.openxmlformats.org/officeDocument/2006/relationships/image" Target="../media/image4.png"  /><Relationship Id="rId4" Type="http://schemas.openxmlformats.org/officeDocument/2006/relationships/image" Target="../media/image5.pn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6.png"  /><Relationship Id="rId3" Type="http://schemas.openxmlformats.org/officeDocument/2006/relationships/image" Target="../media/image7.png"  /><Relationship Id="rId4" Type="http://schemas.openxmlformats.org/officeDocument/2006/relationships/image" Target="../media/image8.pn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9.png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0.png"  /><Relationship Id="rId3" Type="http://schemas.openxmlformats.org/officeDocument/2006/relationships/image" Target="../media/image11.jpeg"  /><Relationship Id="rId4" Type="http://schemas.openxmlformats.org/officeDocument/2006/relationships/image" Target="../media/image12.png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3.png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4.png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5.png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6.png"  /><Relationship Id="rId3" Type="http://schemas.openxmlformats.org/officeDocument/2006/relationships/image" Target="../media/image17.png"  /></Relationships>
</file>

<file path=ppt/slides/_rels/slide1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8.pn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chemeClr val="bg1">
            <a:lumMod val="9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그룹 16"/>
          <p:cNvGrpSpPr/>
          <p:nvPr/>
        </p:nvGrpSpPr>
        <p:grpSpPr>
          <a:xfrm rot="0">
            <a:off x="4006214" y="1823456"/>
            <a:ext cx="4156711" cy="583267"/>
            <a:chOff x="4006214" y="1608604"/>
            <a:chExt cx="4156711" cy="583267"/>
          </a:xfrm>
        </p:grpSpPr>
        <p:sp>
          <p:nvSpPr>
            <p:cNvPr id="4" name="직사각형 3"/>
            <p:cNvSpPr/>
            <p:nvPr/>
          </p:nvSpPr>
          <p:spPr>
            <a:xfrm>
              <a:off x="4029075" y="1608604"/>
              <a:ext cx="4133850" cy="4571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6" name="직사각형 5"/>
            <p:cNvSpPr/>
            <p:nvPr/>
          </p:nvSpPr>
          <p:spPr>
            <a:xfrm rot="5400000">
              <a:off x="3737441" y="1877378"/>
              <a:ext cx="583266" cy="4571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grpSp>
        <p:nvGrpSpPr>
          <p:cNvPr id="11" name="그룹 10"/>
          <p:cNvGrpSpPr/>
          <p:nvPr/>
        </p:nvGrpSpPr>
        <p:grpSpPr>
          <a:xfrm rot="10800000">
            <a:off x="4006213" y="3742793"/>
            <a:ext cx="4156710" cy="583266"/>
            <a:chOff x="4006214" y="3029510"/>
            <a:chExt cx="4156710" cy="583266"/>
          </a:xfrm>
        </p:grpSpPr>
        <p:sp>
          <p:nvSpPr>
            <p:cNvPr id="9" name="직사각형 8"/>
            <p:cNvSpPr/>
            <p:nvPr/>
          </p:nvSpPr>
          <p:spPr>
            <a:xfrm>
              <a:off x="4029075" y="3029510"/>
              <a:ext cx="4133850" cy="4571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0" name="직사각형 9"/>
            <p:cNvSpPr/>
            <p:nvPr/>
          </p:nvSpPr>
          <p:spPr>
            <a:xfrm rot="5400000">
              <a:off x="3737441" y="3298284"/>
              <a:ext cx="583266" cy="4571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sp>
        <p:nvSpPr>
          <p:cNvPr id="14" name="직각 삼각형 13"/>
          <p:cNvSpPr/>
          <p:nvPr/>
        </p:nvSpPr>
        <p:spPr>
          <a:xfrm rot="5400000">
            <a:off x="0" y="0"/>
            <a:ext cx="977900" cy="977900"/>
          </a:xfrm>
          <a:prstGeom prst="rtTriangle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5" name="직각 삼각형 14"/>
          <p:cNvSpPr/>
          <p:nvPr/>
        </p:nvSpPr>
        <p:spPr>
          <a:xfrm rot="16200000">
            <a:off x="11214100" y="5880100"/>
            <a:ext cx="977900" cy="977900"/>
          </a:xfrm>
          <a:prstGeom prst="rtTriangle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4331864" y="1960953"/>
            <a:ext cx="3528272" cy="2285292"/>
          </a:xfrm>
          <a:prstGeom prst="rect">
            <a:avLst/>
          </a:prstGeom>
          <a:noFill/>
        </p:spPr>
        <p:txBody>
          <a:bodyPr vert="horz" wrap="square" lIns="91440" tIns="45720" rIns="91440" bIns="45720" anchor="t"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en-US" altLang="ko-KR" sz="2400">
                <a:solidFill>
                  <a:schemeClr val="tx1"/>
                </a:solidFill>
                <a:latin typeface="210 옴니고딕 030"/>
                <a:ea typeface="210 옴니고딕 030"/>
              </a:rPr>
              <a:t>Education on Understanding Korean Law </a:t>
            </a:r>
            <a:endParaRPr lang="ko-KR" altLang="en-US" sz="2400">
              <a:solidFill>
                <a:schemeClr val="tx1"/>
              </a:solidFill>
              <a:latin typeface="210 옴니고딕 030"/>
              <a:ea typeface="210 옴니고딕 030"/>
            </a:endParaRPr>
          </a:p>
          <a:p>
            <a:pPr algn="ctr">
              <a:spcBef>
                <a:spcPts val="0"/>
              </a:spcBef>
              <a:defRPr/>
            </a:pPr>
            <a:r>
              <a:rPr lang="ko-KR" altLang="en-US" sz="2400">
                <a:solidFill>
                  <a:schemeClr val="tx1"/>
                </a:solidFill>
                <a:latin typeface="210 옴니고딕 030"/>
                <a:ea typeface="210 옴니고딕 030"/>
              </a:rPr>
              <a:t>＆</a:t>
            </a:r>
            <a:endParaRPr lang="en-US" altLang="ko-KR" sz="2400">
              <a:solidFill>
                <a:schemeClr val="tx1"/>
              </a:solidFill>
              <a:latin typeface="210 옴니고딕 030"/>
              <a:ea typeface="210 옴니고딕 030"/>
            </a:endParaRPr>
          </a:p>
          <a:p>
            <a:pPr algn="ctr">
              <a:spcBef>
                <a:spcPts val="0"/>
              </a:spcBef>
              <a:defRPr/>
            </a:pPr>
            <a:r>
              <a:rPr lang="en-US" altLang="ko-KR" sz="2400">
                <a:solidFill>
                  <a:schemeClr val="tx1"/>
                </a:solidFill>
                <a:latin typeface="210 옴니고딕 030"/>
                <a:ea typeface="210 옴니고딕 030"/>
              </a:rPr>
              <a:t>Prevention Sexual Crime</a:t>
            </a:r>
            <a:endParaRPr lang="en-US" altLang="ko-KR" sz="2400">
              <a:solidFill>
                <a:schemeClr val="tx1"/>
              </a:solidFill>
              <a:latin typeface="210 옴니고딕 030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5499837" y="4577078"/>
            <a:ext cx="1192326" cy="457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24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4619425" y="5676856"/>
            <a:ext cx="2857898" cy="6287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chemeClr val="bg1">
            <a:lumMod val="9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4234709" y="1481190"/>
            <a:ext cx="3270991" cy="4572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 rot="5400000" flipV="1">
            <a:off x="2076846" y="3684774"/>
            <a:ext cx="4361446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5" name="직각 삼각형 14"/>
          <p:cNvSpPr/>
          <p:nvPr/>
        </p:nvSpPr>
        <p:spPr>
          <a:xfrm rot="16200000">
            <a:off x="11214100" y="5880100"/>
            <a:ext cx="977900" cy="977900"/>
          </a:xfrm>
          <a:prstGeom prst="rtTriangle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4788482" y="660608"/>
            <a:ext cx="2615035" cy="824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ko-KR" sz="3200" b="1">
                <a:latin typeface="KoPubWorld돋움체 Bold"/>
                <a:ea typeface="KoPubWorld돋움체 Bold"/>
                <a:cs typeface="KoPubWorld돋움체 Bold"/>
              </a:rPr>
              <a:t>Contents</a:t>
            </a:r>
            <a:endParaRPr lang="en-US" altLang="ko-KR" sz="3200" b="1">
              <a:latin typeface="KoPubWorld돋움체 Bold"/>
              <a:ea typeface="KoPubWorld돋움체 Bold"/>
              <a:cs typeface="KoPubWorld돋움체 Bold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5356962" y="6067426"/>
            <a:ext cx="1192326" cy="457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4234709" y="5865497"/>
            <a:ext cx="3270991" cy="4572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4725589" y="2337943"/>
            <a:ext cx="3134676" cy="5462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sz="2000">
                <a:latin typeface="KoPubWorld돋움체 Medium"/>
                <a:ea typeface="KoPubWorld돋움체 Medium"/>
                <a:cs typeface="KoPubWorld돋움체 Medium"/>
              </a:rPr>
              <a:t>1. Knife(weapon) Crimes</a:t>
            </a:r>
            <a:endParaRPr lang="en-US" altLang="ko-KR" sz="2000">
              <a:latin typeface="KoPubWorld돋움체 Medium"/>
              <a:ea typeface="KoPubWorld돋움체 Medium"/>
              <a:cs typeface="KoPubWorld돋움체 Medium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25589" y="3432676"/>
            <a:ext cx="1953576" cy="546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sz="2000">
                <a:latin typeface="KoPubWorld돋움체 Medium"/>
                <a:ea typeface="KoPubWorld돋움체 Medium"/>
                <a:cs typeface="KoPubWorld돋움체 Medium"/>
              </a:rPr>
              <a:t>2. Drug Crimes</a:t>
            </a:r>
            <a:endParaRPr lang="en-US" altLang="ko-KR" sz="2000">
              <a:latin typeface="KoPubWorld돋움체 Medium"/>
              <a:ea typeface="KoPubWorld돋움체 Medium"/>
              <a:cs typeface="KoPubWorld돋움체 Medium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725589" y="4580717"/>
            <a:ext cx="2203412" cy="541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sz="2000">
                <a:latin typeface="KoPubWorld돋움체 Medium"/>
                <a:ea typeface="KoPubWorld돋움체 Medium"/>
                <a:cs typeface="KoPubWorld돋움체 Medium"/>
              </a:rPr>
              <a:t>3. Sexual Crimes</a:t>
            </a:r>
            <a:endParaRPr lang="en-US" altLang="ko-KR" sz="2000">
              <a:latin typeface="KoPubWorld돋움체 Medium"/>
              <a:ea typeface="KoPubWorld돋움체 Medium"/>
              <a:cs typeface="KoPubWorld돋움체 Medium"/>
            </a:endParaRPr>
          </a:p>
        </p:txBody>
      </p:sp>
      <p:sp>
        <p:nvSpPr>
          <p:cNvPr id="26" name="직각 삼각형 25"/>
          <p:cNvSpPr/>
          <p:nvPr/>
        </p:nvSpPr>
        <p:spPr>
          <a:xfrm rot="5400000">
            <a:off x="98425" y="99655"/>
            <a:ext cx="553085" cy="553085"/>
          </a:xfrm>
          <a:prstGeom prst="rtTriangle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chemeClr val="bg1">
            <a:lumMod val="9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각 삼각형 14"/>
          <p:cNvSpPr/>
          <p:nvPr/>
        </p:nvSpPr>
        <p:spPr>
          <a:xfrm rot="16200000">
            <a:off x="11214100" y="5880100"/>
            <a:ext cx="977900" cy="977900"/>
          </a:xfrm>
          <a:prstGeom prst="rtTriangle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직각 삼각형 6"/>
          <p:cNvSpPr/>
          <p:nvPr/>
        </p:nvSpPr>
        <p:spPr>
          <a:xfrm rot="5400000">
            <a:off x="98425" y="99655"/>
            <a:ext cx="553085" cy="553085"/>
          </a:xfrm>
          <a:prstGeom prst="rtTriangle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" name="직사각형 1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6334124" y="3429000"/>
            <a:ext cx="5857876" cy="693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4000" b="1">
                <a:solidFill>
                  <a:schemeClr val="tx1">
                    <a:lumMod val="75000"/>
                    <a:lumOff val="25000"/>
                  </a:schemeClr>
                </a:solidFill>
                <a:latin typeface="210 옴니고딕 030"/>
                <a:ea typeface="210 옴니고딕 030"/>
              </a:rPr>
              <a:t>1. </a:t>
            </a:r>
            <a:r>
              <a:rPr lang="en-US" altLang="ko-KR" sz="3800" b="1">
                <a:solidFill>
                  <a:schemeClr val="tx1">
                    <a:lumMod val="75000"/>
                    <a:lumOff val="25000"/>
                  </a:schemeClr>
                </a:solidFill>
                <a:latin typeface="210 옴니고딕 030"/>
                <a:ea typeface="210 옴니고딕 030"/>
              </a:rPr>
              <a:t>Knife(weapon) Crimes</a:t>
            </a:r>
            <a:endParaRPr lang="en-US" altLang="ko-KR" sz="3800" b="1">
              <a:solidFill>
                <a:schemeClr val="tx1">
                  <a:lumMod val="75000"/>
                  <a:lumOff val="25000"/>
                </a:schemeClr>
              </a:solidFill>
              <a:latin typeface="210 옴니고딕 030"/>
              <a:ea typeface="210 옴니고딕 030"/>
            </a:endParaRPr>
          </a:p>
        </p:txBody>
      </p:sp>
      <p:pic>
        <p:nvPicPr>
          <p:cNvPr id="17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1209426" y="1166497"/>
            <a:ext cx="3562847" cy="452500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chemeClr val="bg1">
            <a:lumMod val="9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각 삼각형 14"/>
          <p:cNvSpPr/>
          <p:nvPr/>
        </p:nvSpPr>
        <p:spPr>
          <a:xfrm rot="16200000">
            <a:off x="11214100" y="5880100"/>
            <a:ext cx="977900" cy="977900"/>
          </a:xfrm>
          <a:prstGeom prst="rtTriangle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3532010" y="687067"/>
            <a:ext cx="5127980" cy="1549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ko-KR" sz="3200" b="1">
                <a:latin typeface="KoPubWorld돋움체 Medium"/>
                <a:ea typeface="KoPubWorld돋움체 Medium"/>
                <a:cs typeface="KoPubWorld돋움체 Medium"/>
              </a:rPr>
              <a:t>Knife crimes</a:t>
            </a:r>
            <a:endParaRPr lang="en-US" altLang="ko-KR" sz="3200" b="1">
              <a:latin typeface="KoPubWorld돋움체 Medium"/>
              <a:ea typeface="KoPubWorld돋움체 Medium"/>
              <a:cs typeface="KoPubWorld돋움체 Medium"/>
            </a:endParaRPr>
          </a:p>
          <a:p>
            <a:pPr algn="ctr">
              <a:lnSpc>
                <a:spcPct val="150000"/>
              </a:lnSpc>
              <a:defRPr/>
            </a:pPr>
            <a:r>
              <a:rPr lang="en-US" altLang="ko-KR" sz="3200" b="1">
                <a:latin typeface="KoPubWorld돋움체 Medium"/>
                <a:ea typeface="KoPubWorld돋움체 Medium"/>
                <a:cs typeface="KoPubWorld돋움체 Medium"/>
              </a:rPr>
              <a:t>happen in 2023</a:t>
            </a:r>
            <a:endParaRPr lang="en-US" altLang="ko-KR" sz="3200" b="1">
              <a:latin typeface="KoPubWorld돋움체 Medium"/>
              <a:ea typeface="KoPubWorld돋움체 Medium"/>
              <a:cs typeface="KoPubWorld돋움체 Medium"/>
            </a:endParaRPr>
          </a:p>
        </p:txBody>
      </p:sp>
      <p:sp>
        <p:nvSpPr>
          <p:cNvPr id="7" name="직각 삼각형 6"/>
          <p:cNvSpPr/>
          <p:nvPr/>
        </p:nvSpPr>
        <p:spPr>
          <a:xfrm rot="5400000">
            <a:off x="98425" y="99655"/>
            <a:ext cx="553085" cy="553085"/>
          </a:xfrm>
          <a:prstGeom prst="rtTriangle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사각형: 둥근 모서리 8"/>
          <p:cNvSpPr/>
          <p:nvPr/>
        </p:nvSpPr>
        <p:spPr>
          <a:xfrm>
            <a:off x="1689351" y="2884065"/>
            <a:ext cx="2235207" cy="2600111"/>
          </a:xfrm>
          <a:prstGeom prst="roundRect">
            <a:avLst>
              <a:gd name="adj" fmla="val 16667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" name="사각형: 둥근 모서리 9"/>
          <p:cNvSpPr/>
          <p:nvPr/>
        </p:nvSpPr>
        <p:spPr>
          <a:xfrm>
            <a:off x="4992289" y="2884064"/>
            <a:ext cx="2235207" cy="2600111"/>
          </a:xfrm>
          <a:prstGeom prst="roundRect">
            <a:avLst>
              <a:gd name="adj" fmla="val 1666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사각형: 둥근 모서리 10"/>
          <p:cNvSpPr/>
          <p:nvPr/>
        </p:nvSpPr>
        <p:spPr>
          <a:xfrm>
            <a:off x="8213085" y="2884065"/>
            <a:ext cx="2235207" cy="2600111"/>
          </a:xfrm>
          <a:prstGeom prst="roundRect">
            <a:avLst>
              <a:gd name="adj" fmla="val 16667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1830166" y="2385096"/>
            <a:ext cx="1953576" cy="8229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ko-KR" sz="1600" b="1">
                <a:latin typeface="KoPubWorld돋움체 Medium"/>
                <a:ea typeface="KoPubWorld돋움체 Medium"/>
                <a:cs typeface="KoPubWorld돋움체 Medium"/>
              </a:rPr>
              <a:t>Sillimdong</a:t>
            </a:r>
            <a:endParaRPr lang="en-US" altLang="ko-KR" sz="1600" b="1">
              <a:latin typeface="KoPubWorld돋움체 Medium"/>
              <a:ea typeface="KoPubWorld돋움체 Medium"/>
              <a:cs typeface="KoPubWorld돋움체 Medium"/>
            </a:endParaRPr>
          </a:p>
          <a:p>
            <a:pPr algn="ctr">
              <a:lnSpc>
                <a:spcPct val="150000"/>
              </a:lnSpc>
              <a:defRPr/>
            </a:pPr>
            <a:r>
              <a:rPr lang="ko-KR" altLang="en-US" sz="1600" b="1">
                <a:latin typeface="KoPubWorld돋움체 Medium"/>
                <a:ea typeface="KoPubWorld돋움체 Medium"/>
                <a:cs typeface="KoPubWorld돋움체 Medium"/>
              </a:rPr>
              <a:t>２０２３</a:t>
            </a:r>
            <a:r>
              <a:rPr lang="en-US" altLang="ko-KR" sz="1600" b="1">
                <a:latin typeface="KoPubWorld돋움체 Medium"/>
                <a:ea typeface="KoPubWorld돋움체 Medium"/>
                <a:cs typeface="KoPubWorld돋움체 Medium"/>
              </a:rPr>
              <a:t>.</a:t>
            </a:r>
            <a:r>
              <a:rPr lang="ko-KR" altLang="en-US" sz="1600" b="1">
                <a:latin typeface="KoPubWorld돋움체 Medium"/>
                <a:ea typeface="KoPubWorld돋움체 Medium"/>
                <a:cs typeface="KoPubWorld돋움체 Medium"/>
              </a:rPr>
              <a:t>７</a:t>
            </a:r>
            <a:r>
              <a:rPr lang="en-US" altLang="ko-KR" sz="1600" b="1">
                <a:latin typeface="KoPubWorld돋움체 Medium"/>
                <a:ea typeface="KoPubWorld돋움체 Medium"/>
                <a:cs typeface="KoPubWorld돋움체 Medium"/>
              </a:rPr>
              <a:t>.</a:t>
            </a:r>
            <a:r>
              <a:rPr lang="ko-KR" altLang="en-US" sz="1600" b="1">
                <a:latin typeface="KoPubWorld돋움체 Medium"/>
                <a:ea typeface="KoPubWorld돋움체 Medium"/>
                <a:cs typeface="KoPubWorld돋움체 Medium"/>
              </a:rPr>
              <a:t>２１</a:t>
            </a:r>
            <a:endParaRPr lang="ko-KR" altLang="en-US" sz="1600" b="1">
              <a:latin typeface="KoPubWorld돋움체 Medium"/>
              <a:ea typeface="KoPubWorld돋움체 Medium"/>
              <a:cs typeface="KoPubWorld돋움체 Medium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33104" y="2385096"/>
            <a:ext cx="1953576" cy="8229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ko-KR" sz="1600" b="1">
                <a:latin typeface="KoPubWorld돋움체 Medium"/>
                <a:ea typeface="KoPubWorld돋움체 Medium"/>
                <a:cs typeface="KoPubWorld돋움체 Medium"/>
              </a:rPr>
              <a:t>Seohyun Station</a:t>
            </a:r>
            <a:endParaRPr lang="en-US" altLang="ko-KR" sz="1600" b="1">
              <a:latin typeface="KoPubWorld돋움체 Medium"/>
              <a:ea typeface="KoPubWorld돋움체 Medium"/>
              <a:cs typeface="KoPubWorld돋움체 Medium"/>
            </a:endParaRPr>
          </a:p>
          <a:p>
            <a:pPr algn="ctr">
              <a:lnSpc>
                <a:spcPct val="150000"/>
              </a:lnSpc>
              <a:defRPr/>
            </a:pPr>
            <a:r>
              <a:rPr lang="ko-KR" altLang="en-US" sz="1600" b="1">
                <a:latin typeface="KoPubWorld돋움체 Medium"/>
                <a:ea typeface="KoPubWorld돋움체 Medium"/>
                <a:cs typeface="KoPubWorld돋움체 Medium"/>
              </a:rPr>
              <a:t>２０２３</a:t>
            </a:r>
            <a:r>
              <a:rPr lang="en-US" altLang="ko-KR" sz="1600" b="1">
                <a:latin typeface="KoPubWorld돋움체 Medium"/>
                <a:ea typeface="KoPubWorld돋움체 Medium"/>
                <a:cs typeface="KoPubWorld돋움체 Medium"/>
              </a:rPr>
              <a:t>.</a:t>
            </a:r>
            <a:r>
              <a:rPr lang="ko-KR" altLang="en-US" sz="1600" b="1">
                <a:latin typeface="KoPubWorld돋움체 Medium"/>
                <a:ea typeface="KoPubWorld돋움체 Medium"/>
                <a:cs typeface="KoPubWorld돋움체 Medium"/>
              </a:rPr>
              <a:t>８</a:t>
            </a:r>
            <a:r>
              <a:rPr lang="en-US" altLang="ko-KR" sz="1600" b="1">
                <a:latin typeface="KoPubWorld돋움체 Medium"/>
                <a:ea typeface="KoPubWorld돋움체 Medium"/>
                <a:cs typeface="KoPubWorld돋움체 Medium"/>
              </a:rPr>
              <a:t>.</a:t>
            </a:r>
            <a:r>
              <a:rPr lang="ko-KR" altLang="en-US" sz="1600" b="1">
                <a:latin typeface="KoPubWorld돋움체 Medium"/>
                <a:ea typeface="KoPubWorld돋움체 Medium"/>
                <a:cs typeface="KoPubWorld돋움체 Medium"/>
              </a:rPr>
              <a:t>３</a:t>
            </a:r>
            <a:endParaRPr lang="ko-KR" altLang="en-US" sz="1600" b="1">
              <a:latin typeface="KoPubWorld돋움체 Medium"/>
              <a:ea typeface="KoPubWorld돋움체 Medium"/>
              <a:cs typeface="KoPubWorld돋움체 Medium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801450" y="2385096"/>
            <a:ext cx="3106100" cy="8229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ko-KR" sz="1600" b="1">
                <a:latin typeface="KoPubWorld돋움체 Medium"/>
                <a:ea typeface="KoPubWorld돋움체 Medium"/>
                <a:cs typeface="KoPubWorld돋움체 Medium"/>
              </a:rPr>
              <a:t>Express Bus Terminal Station</a:t>
            </a:r>
            <a:endParaRPr lang="en-US" altLang="ko-KR" sz="1600" b="1">
              <a:latin typeface="KoPubWorld돋움체 Medium"/>
              <a:ea typeface="KoPubWorld돋움체 Medium"/>
              <a:cs typeface="KoPubWorld돋움체 Medium"/>
            </a:endParaRPr>
          </a:p>
          <a:p>
            <a:pPr algn="ctr">
              <a:lnSpc>
                <a:spcPct val="150000"/>
              </a:lnSpc>
              <a:defRPr/>
            </a:pPr>
            <a:r>
              <a:rPr lang="ko-KR" altLang="en-US" sz="1600" b="1">
                <a:latin typeface="KoPubWorld돋움체 Medium"/>
                <a:ea typeface="KoPubWorld돋움체 Medium"/>
                <a:cs typeface="KoPubWorld돋움체 Medium"/>
              </a:rPr>
              <a:t>２０２３</a:t>
            </a:r>
            <a:r>
              <a:rPr lang="en-US" altLang="ko-KR" sz="1600" b="1">
                <a:latin typeface="KoPubWorld돋움체 Medium"/>
                <a:ea typeface="KoPubWorld돋움체 Medium"/>
                <a:cs typeface="KoPubWorld돋움체 Medium"/>
              </a:rPr>
              <a:t>.</a:t>
            </a:r>
            <a:r>
              <a:rPr lang="ko-KR" altLang="en-US" sz="1600" b="1">
                <a:latin typeface="KoPubWorld돋움체 Medium"/>
                <a:ea typeface="KoPubWorld돋움체 Medium"/>
                <a:cs typeface="KoPubWorld돋움체 Medium"/>
              </a:rPr>
              <a:t>８</a:t>
            </a:r>
            <a:r>
              <a:rPr lang="en-US" altLang="ko-KR" sz="1600" b="1">
                <a:latin typeface="KoPubWorld돋움체 Medium"/>
                <a:ea typeface="KoPubWorld돋움체 Medium"/>
                <a:cs typeface="KoPubWorld돋움체 Medium"/>
              </a:rPr>
              <a:t>.</a:t>
            </a:r>
            <a:r>
              <a:rPr lang="ko-KR" altLang="en-US" sz="1600" b="1">
                <a:latin typeface="KoPubWorld돋움체 Medium"/>
                <a:ea typeface="KoPubWorld돋움체 Medium"/>
                <a:cs typeface="KoPubWorld돋움체 Medium"/>
              </a:rPr>
              <a:t>４</a:t>
            </a:r>
            <a:endParaRPr lang="ko-KR" altLang="en-US" sz="1600" b="1">
              <a:latin typeface="KoPubWorld돋움체 Medium"/>
              <a:ea typeface="KoPubWorld돋움체 Medium"/>
              <a:cs typeface="KoPubWorld돋움체 Medium"/>
            </a:endParaRPr>
          </a:p>
        </p:txBody>
      </p:sp>
      <p:pic>
        <p:nvPicPr>
          <p:cNvPr id="19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1566462" y="3429000"/>
            <a:ext cx="2428862" cy="1580175"/>
          </a:xfrm>
          <a:prstGeom prst="roundRect">
            <a:avLst>
              <a:gd name="adj" fmla="val 16667"/>
            </a:avLst>
          </a:prstGeom>
        </p:spPr>
      </p:pic>
      <p:pic>
        <p:nvPicPr>
          <p:cNvPr id="20" name="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4911373" y="3429000"/>
            <a:ext cx="2405767" cy="1588724"/>
          </a:xfrm>
          <a:prstGeom prst="roundRect">
            <a:avLst>
              <a:gd name="adj" fmla="val 16667"/>
            </a:avLst>
          </a:prstGeom>
        </p:spPr>
      </p:pic>
      <p:pic>
        <p:nvPicPr>
          <p:cNvPr id="21" name="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8117086" y="3429000"/>
            <a:ext cx="2447885" cy="1601210"/>
          </a:xfrm>
          <a:prstGeom prst="roundRect">
            <a:avLst>
              <a:gd name="adj" fmla="val 16667"/>
            </a:avLst>
          </a:prstGeom>
        </p:spPr>
      </p:pic>
      <p:sp>
        <p:nvSpPr>
          <p:cNvPr id="22" name="TextBox 15"/>
          <p:cNvSpPr txBox="1"/>
          <p:nvPr/>
        </p:nvSpPr>
        <p:spPr>
          <a:xfrm>
            <a:off x="3684410" y="5725792"/>
            <a:ext cx="5127980" cy="815978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0" indent="0" algn="ctr" defTabSz="914400" rtl="0" eaLnBrk="1" latinLnBrk="1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32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KoPubWorld돋움체 Medium"/>
                <a:ea typeface="KoPubWorld돋움체 Medium"/>
                <a:cs typeface="KoPubWorld돋움체 Medium"/>
              </a:rPr>
              <a:t>etc...</a:t>
            </a:r>
            <a:endParaRPr xmlns:mc="http://schemas.openxmlformats.org/markup-compatibility/2006" xmlns:hp="http://schemas.haansoft.com/office/presentation/8.0" kumimoji="0" lang="en-US" altLang="ko-KR" sz="3200" b="1" i="0" u="none" strike="noStrike" kern="1200" cap="none" spc="0" normalizeH="0" baseline="0" mc:Ignorable="hp" hp:hslEmbossed="0">
              <a:solidFill>
                <a:srgbClr val="000000"/>
              </a:solidFill>
              <a:latin typeface="KoPubWorld돋움체 Medium"/>
              <a:ea typeface="KoPubWorld돋움체 Medium"/>
              <a:cs typeface="KoPubWorld돋움체 Mediu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chemeClr val="bg1">
            <a:lumMod val="9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각 삼각형 14"/>
          <p:cNvSpPr/>
          <p:nvPr/>
        </p:nvSpPr>
        <p:spPr>
          <a:xfrm rot="16200000">
            <a:off x="11214100" y="5880100"/>
            <a:ext cx="977900" cy="977900"/>
          </a:xfrm>
          <a:prstGeom prst="rtTriangle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1394637" y="760301"/>
            <a:ext cx="4557927" cy="9046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sz="3600" b="1">
                <a:solidFill>
                  <a:srgbClr val="0000ff"/>
                </a:solidFill>
                <a:latin typeface="KoPubWorld돋움체 Medium"/>
                <a:ea typeface="KoPubWorld돋움체 Medium"/>
                <a:cs typeface="KoPubWorld돋움체 Medium"/>
              </a:rPr>
              <a:t>※ Caution</a:t>
            </a:r>
            <a:endParaRPr lang="en-US" altLang="ko-KR" sz="3600" b="1">
              <a:solidFill>
                <a:srgbClr val="0000ff"/>
              </a:solidFill>
              <a:latin typeface="KoPubWorld돋움체 Medium"/>
              <a:ea typeface="KoPubWorld돋움체 Medium"/>
              <a:cs typeface="KoPubWorld돋움체 Medium"/>
            </a:endParaRPr>
          </a:p>
        </p:txBody>
      </p:sp>
      <p:sp>
        <p:nvSpPr>
          <p:cNvPr id="7" name="직각 삼각형 6"/>
          <p:cNvSpPr/>
          <p:nvPr/>
        </p:nvSpPr>
        <p:spPr>
          <a:xfrm rot="5400000">
            <a:off x="98425" y="99655"/>
            <a:ext cx="553085" cy="553085"/>
          </a:xfrm>
          <a:prstGeom prst="rtTriangle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1165412" y="2178425"/>
            <a:ext cx="85790" cy="85408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1165412" y="3647045"/>
            <a:ext cx="85790" cy="85408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1165412" y="5115666"/>
            <a:ext cx="85790" cy="85408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1322918" y="2261836"/>
            <a:ext cx="2836740" cy="6128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sz="2300">
                <a:latin typeface="KoPubWorld돋움체 Bold"/>
                <a:ea typeface="KoPubWorld돋움체 Bold"/>
                <a:cs typeface="KoPubWorld돋움체 Bold"/>
              </a:rPr>
              <a:t>Confrontation</a:t>
            </a:r>
            <a:endParaRPr lang="en-US" altLang="ko-KR" sz="2300">
              <a:latin typeface="KoPubWorld돋움체 Bold"/>
              <a:ea typeface="KoPubWorld돋움체 Bold"/>
              <a:cs typeface="KoPubWorld돋움체 Bold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322918" y="3723410"/>
            <a:ext cx="2836740" cy="608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sz="2300">
                <a:latin typeface="KoPubWorld돋움체 Bold"/>
                <a:ea typeface="KoPubWorld돋움체 Bold"/>
                <a:cs typeface="KoPubWorld돋움체 Bold"/>
              </a:rPr>
              <a:t>Self-defense</a:t>
            </a:r>
            <a:endParaRPr lang="ko-KR" altLang="en-US" sz="2300">
              <a:latin typeface="KoPubWorld돋움체 Bold"/>
              <a:ea typeface="KoPubWorld돋움체 Bold"/>
              <a:cs typeface="KoPubWorld돋움체 Bold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322919" y="5216214"/>
            <a:ext cx="5411256" cy="6111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sz="2300">
                <a:latin typeface="KoPubWorld돋움체 Bold"/>
                <a:ea typeface="KoPubWorld돋움체 Bold"/>
                <a:cs typeface="KoPubWorld돋움체 Bold"/>
              </a:rPr>
              <a:t>Possesion of Dangerous object(weapon)</a:t>
            </a:r>
            <a:endParaRPr lang="en-US" altLang="ko-KR" sz="2300">
              <a:latin typeface="KoPubWorld돋움체 Bold"/>
              <a:ea typeface="KoPubWorld돋움체 Bold"/>
              <a:cs typeface="KoPubWorld돋움체 Bold"/>
            </a:endParaRPr>
          </a:p>
        </p:txBody>
      </p:sp>
      <p:pic>
        <p:nvPicPr>
          <p:cNvPr id="30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8977105" y="4154744"/>
            <a:ext cx="2381661" cy="2350831"/>
          </a:xfrm>
          <a:prstGeom prst="roundRect">
            <a:avLst>
              <a:gd name="adj" fmla="val 16667"/>
            </a:avLst>
          </a:prstGeom>
        </p:spPr>
      </p:pic>
      <p:pic>
        <p:nvPicPr>
          <p:cNvPr id="29" name="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6096000" y="3038172"/>
            <a:ext cx="3038007" cy="1908729"/>
          </a:xfrm>
          <a:prstGeom prst="roundRect">
            <a:avLst>
              <a:gd name="adj" fmla="val 16667"/>
            </a:avLst>
          </a:prstGeom>
        </p:spPr>
      </p:pic>
      <p:pic>
        <p:nvPicPr>
          <p:cNvPr id="28" name="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8533895" y="1462349"/>
            <a:ext cx="3106165" cy="1966651"/>
          </a:xfrm>
          <a:prstGeom prst="roundRect">
            <a:avLst>
              <a:gd name="adj" fmla="val 16667"/>
            </a:avLst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chemeClr val="bg1">
            <a:lumMod val="9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각 삼각형 14"/>
          <p:cNvSpPr/>
          <p:nvPr/>
        </p:nvSpPr>
        <p:spPr>
          <a:xfrm rot="16200000">
            <a:off x="11214100" y="5880100"/>
            <a:ext cx="977900" cy="977900"/>
          </a:xfrm>
          <a:prstGeom prst="rtTriangle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직각 삼각형 6"/>
          <p:cNvSpPr/>
          <p:nvPr/>
        </p:nvSpPr>
        <p:spPr>
          <a:xfrm rot="5400000">
            <a:off x="98425" y="99655"/>
            <a:ext cx="553085" cy="553085"/>
          </a:xfrm>
          <a:prstGeom prst="rtTriangle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" name="직사각형 1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6334125" y="3429000"/>
            <a:ext cx="3886200" cy="693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4000" b="1">
                <a:solidFill>
                  <a:schemeClr val="tx1">
                    <a:lumMod val="75000"/>
                    <a:lumOff val="25000"/>
                  </a:schemeClr>
                </a:solidFill>
                <a:latin typeface="210 옴니고딕 030"/>
                <a:ea typeface="210 옴니고딕 030"/>
              </a:rPr>
              <a:t>2. Drug Crimes</a:t>
            </a:r>
            <a:endParaRPr lang="en-US" altLang="ko-KR" sz="4000" b="1">
              <a:solidFill>
                <a:schemeClr val="tx1">
                  <a:lumMod val="75000"/>
                  <a:lumOff val="25000"/>
                </a:schemeClr>
              </a:solidFill>
              <a:latin typeface="210 옴니고딕 030"/>
              <a:ea typeface="210 옴니고딕 030"/>
            </a:endParaRPr>
          </a:p>
        </p:txBody>
      </p:sp>
      <p:pic>
        <p:nvPicPr>
          <p:cNvPr id="18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1066547" y="1547550"/>
            <a:ext cx="3620005" cy="37629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chemeClr val="bg1">
            <a:lumMod val="9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각 삼각형 14"/>
          <p:cNvSpPr/>
          <p:nvPr/>
        </p:nvSpPr>
        <p:spPr>
          <a:xfrm rot="16200000">
            <a:off x="11214100" y="5880100"/>
            <a:ext cx="977900" cy="977900"/>
          </a:xfrm>
          <a:prstGeom prst="rtTriangle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3532010" y="687067"/>
            <a:ext cx="5127980" cy="81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ko-KR" sz="3200" b="1">
                <a:latin typeface="KoPubWorld돋움체 Medium"/>
                <a:ea typeface="KoPubWorld돋움체 Medium"/>
                <a:cs typeface="KoPubWorld돋움체 Medium"/>
              </a:rPr>
              <a:t>Drug dealer around us</a:t>
            </a:r>
            <a:endParaRPr lang="en-US" altLang="ko-KR" sz="3200" b="1">
              <a:latin typeface="KoPubWorld돋움체 Medium"/>
              <a:ea typeface="KoPubWorld돋움체 Medium"/>
              <a:cs typeface="KoPubWorld돋움체 Medium"/>
            </a:endParaRPr>
          </a:p>
        </p:txBody>
      </p:sp>
      <p:sp>
        <p:nvSpPr>
          <p:cNvPr id="7" name="직각 삼각형 6"/>
          <p:cNvSpPr/>
          <p:nvPr/>
        </p:nvSpPr>
        <p:spPr>
          <a:xfrm rot="5400000">
            <a:off x="98425" y="99655"/>
            <a:ext cx="553085" cy="553085"/>
          </a:xfrm>
          <a:prstGeom prst="rtTriangle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사각형: 둥근 모서리 8"/>
          <p:cNvSpPr/>
          <p:nvPr/>
        </p:nvSpPr>
        <p:spPr>
          <a:xfrm>
            <a:off x="1689351" y="2884065"/>
            <a:ext cx="2235207" cy="2600111"/>
          </a:xfrm>
          <a:prstGeom prst="roundRect">
            <a:avLst>
              <a:gd name="adj" fmla="val 16667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" name="사각형: 둥근 모서리 9"/>
          <p:cNvSpPr/>
          <p:nvPr/>
        </p:nvSpPr>
        <p:spPr>
          <a:xfrm>
            <a:off x="4992289" y="2884064"/>
            <a:ext cx="2235207" cy="2600111"/>
          </a:xfrm>
          <a:prstGeom prst="roundRect">
            <a:avLst>
              <a:gd name="adj" fmla="val 1666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사각형: 둥근 모서리 10"/>
          <p:cNvSpPr/>
          <p:nvPr/>
        </p:nvSpPr>
        <p:spPr>
          <a:xfrm>
            <a:off x="8213085" y="2884065"/>
            <a:ext cx="2235207" cy="2600111"/>
          </a:xfrm>
          <a:prstGeom prst="roundRect">
            <a:avLst>
              <a:gd name="adj" fmla="val 16667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1572991" y="2385096"/>
            <a:ext cx="2391726" cy="8229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ko-KR" sz="1600" b="1">
                <a:latin typeface="KoPubWorld돋움체 Medium"/>
                <a:ea typeface="KoPubWorld돋움체 Medium"/>
                <a:cs typeface="KoPubWorld돋움체 Medium"/>
              </a:rPr>
              <a:t>Chatting with a chinese drug dealer</a:t>
            </a:r>
            <a:endParaRPr lang="en-US" altLang="ko-KR" sz="1600" b="1">
              <a:latin typeface="KoPubWorld돋움체 Medium"/>
              <a:ea typeface="KoPubWorld돋움체 Medium"/>
              <a:cs typeface="KoPubWorld돋움체 Medium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66404" y="2385096"/>
            <a:ext cx="2563176" cy="8229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ko-KR" sz="1600" b="1">
                <a:latin typeface="KoPubWorld돋움체 Medium"/>
                <a:ea typeface="KoPubWorld돋움체 Medium"/>
                <a:cs typeface="KoPubWorld돋움체 Medium"/>
              </a:rPr>
              <a:t>Chinese medicine selling in Korea</a:t>
            </a:r>
            <a:endParaRPr lang="en-US" altLang="ko-KR" sz="1600" b="1">
              <a:latin typeface="KoPubWorld돋움체 Medium"/>
              <a:ea typeface="KoPubWorld돋움체 Medium"/>
              <a:cs typeface="KoPubWorld돋움체 Medium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801450" y="2385096"/>
            <a:ext cx="3106100" cy="8229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ko-KR" sz="1600" b="1">
                <a:latin typeface="KoPubWorld돋움체 Medium"/>
                <a:ea typeface="KoPubWorld돋움체 Medium"/>
                <a:cs typeface="KoPubWorld돋움체 Medium"/>
              </a:rPr>
              <a:t>Chinese painkileer </a:t>
            </a:r>
            <a:endParaRPr lang="en-US" altLang="ko-KR" sz="1600" b="1">
              <a:latin typeface="KoPubWorld돋움체 Medium"/>
              <a:ea typeface="KoPubWorld돋움체 Medium"/>
              <a:cs typeface="KoPubWorld돋움체 Medium"/>
            </a:endParaRPr>
          </a:p>
          <a:p>
            <a:pPr algn="ctr">
              <a:lnSpc>
                <a:spcPct val="150000"/>
              </a:lnSpc>
              <a:defRPr/>
            </a:pPr>
            <a:r>
              <a:rPr lang="en-US" altLang="ko-KR" sz="1600" b="1">
                <a:latin typeface="KoPubWorld돋움체 Medium"/>
                <a:ea typeface="KoPubWorld돋움체 Medium"/>
                <a:cs typeface="KoPubWorld돋움체 Medium"/>
              </a:rPr>
              <a:t>= drug</a:t>
            </a:r>
            <a:endParaRPr lang="en-US" altLang="ko-KR" sz="1600" b="1">
              <a:latin typeface="KoPubWorld돋움체 Medium"/>
              <a:ea typeface="KoPubWorld돋움체 Medium"/>
              <a:cs typeface="KoPubWorld돋움체 Medium"/>
            </a:endParaRPr>
          </a:p>
        </p:txBody>
      </p:sp>
      <p:pic>
        <p:nvPicPr>
          <p:cNvPr id="23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1536335" y="3245554"/>
            <a:ext cx="2553101" cy="3083278"/>
          </a:xfrm>
          <a:prstGeom prst="roundRect">
            <a:avLst>
              <a:gd name="adj" fmla="val 16667"/>
            </a:avLst>
          </a:prstGeom>
        </p:spPr>
      </p:pic>
      <p:pic>
        <p:nvPicPr>
          <p:cNvPr id="24" name="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4787900" y="3267075"/>
            <a:ext cx="2616199" cy="3045618"/>
          </a:xfrm>
          <a:prstGeom prst="roundRect">
            <a:avLst>
              <a:gd name="adj" fmla="val 16667"/>
            </a:avLst>
          </a:prstGeom>
        </p:spPr>
      </p:pic>
      <p:pic>
        <p:nvPicPr>
          <p:cNvPr id="25" name="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8045966" y="3262051"/>
            <a:ext cx="2589093" cy="3067567"/>
          </a:xfrm>
          <a:prstGeom prst="roundRect">
            <a:avLst>
              <a:gd name="adj" fmla="val 16667"/>
            </a:avLst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chemeClr val="bg1">
            <a:lumMod val="9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각 삼각형 14"/>
          <p:cNvSpPr/>
          <p:nvPr/>
        </p:nvSpPr>
        <p:spPr>
          <a:xfrm rot="16200000">
            <a:off x="11214100" y="5880100"/>
            <a:ext cx="977900" cy="977900"/>
          </a:xfrm>
          <a:prstGeom prst="rtTriangle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직각 삼각형 6"/>
          <p:cNvSpPr/>
          <p:nvPr/>
        </p:nvSpPr>
        <p:spPr>
          <a:xfrm rot="5400000">
            <a:off x="98425" y="99655"/>
            <a:ext cx="553085" cy="553085"/>
          </a:xfrm>
          <a:prstGeom prst="rtTriangle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" name="직사각형 1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6334125" y="3429000"/>
            <a:ext cx="4743450" cy="693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4000" b="1">
                <a:solidFill>
                  <a:schemeClr val="tx1">
                    <a:lumMod val="75000"/>
                    <a:lumOff val="25000"/>
                  </a:schemeClr>
                </a:solidFill>
                <a:latin typeface="210 옴니고딕 030"/>
                <a:ea typeface="210 옴니고딕 030"/>
              </a:rPr>
              <a:t>3. Sexual Crimes</a:t>
            </a:r>
            <a:endParaRPr lang="en-US" altLang="ko-KR" sz="4000" b="1">
              <a:solidFill>
                <a:schemeClr val="tx1">
                  <a:lumMod val="75000"/>
                  <a:lumOff val="25000"/>
                </a:schemeClr>
              </a:solidFill>
              <a:latin typeface="210 옴니고딕 030"/>
              <a:ea typeface="210 옴니고딕 030"/>
            </a:endParaRPr>
          </a:p>
        </p:txBody>
      </p:sp>
      <p:pic>
        <p:nvPicPr>
          <p:cNvPr id="19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1142768" y="1347497"/>
            <a:ext cx="3315162" cy="41630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chemeClr val="bg1">
            <a:lumMod val="9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각 삼각형 14"/>
          <p:cNvSpPr/>
          <p:nvPr/>
        </p:nvSpPr>
        <p:spPr>
          <a:xfrm rot="16200000">
            <a:off x="11214100" y="5880100"/>
            <a:ext cx="977900" cy="977900"/>
          </a:xfrm>
          <a:prstGeom prst="rtTriangle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956733" y="687067"/>
            <a:ext cx="10454923" cy="2282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ko-KR" sz="3200" b="1">
                <a:latin typeface="KoPubWorld돋움체 Medium"/>
                <a:ea typeface="KoPubWorld돋움체 Medium"/>
                <a:cs typeface="KoPubWorld돋움체 Medium"/>
              </a:rPr>
              <a:t>Sexual violence</a:t>
            </a:r>
            <a:endParaRPr lang="en-US" altLang="ko-KR" sz="3200" b="1">
              <a:latin typeface="KoPubWorld돋움체 Medium"/>
              <a:ea typeface="KoPubWorld돋움체 Medium"/>
              <a:cs typeface="KoPubWorld돋움체 Medium"/>
            </a:endParaRPr>
          </a:p>
          <a:p>
            <a:pPr>
              <a:defRPr/>
            </a:pPr>
            <a:r>
              <a:rPr lang="en-US" altLang="ko-KR" sz="3200"/>
              <a:t>This means not only rape, sexual harassment, and sexual violence, </a:t>
            </a:r>
            <a:r>
              <a:rPr lang="en-US" altLang="ko-KR" sz="3200" b="1">
                <a:solidFill>
                  <a:srgbClr val="ff0000"/>
                </a:solidFill>
              </a:rPr>
              <a:t>but all violence done against the will of other people by sex.</a:t>
            </a:r>
            <a:endParaRPr lang="en-US" altLang="ko-KR" sz="3200" b="1">
              <a:solidFill>
                <a:srgbClr val="ff0000"/>
              </a:solidFill>
            </a:endParaRPr>
          </a:p>
        </p:txBody>
      </p:sp>
      <p:sp>
        <p:nvSpPr>
          <p:cNvPr id="7" name="직각 삼각형 6"/>
          <p:cNvSpPr/>
          <p:nvPr/>
        </p:nvSpPr>
        <p:spPr>
          <a:xfrm rot="5400000">
            <a:off x="98425" y="99655"/>
            <a:ext cx="553085" cy="553085"/>
          </a:xfrm>
          <a:prstGeom prst="rtTriangle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사각형: 둥근 모서리 8"/>
          <p:cNvSpPr/>
          <p:nvPr/>
        </p:nvSpPr>
        <p:spPr>
          <a:xfrm>
            <a:off x="789768" y="3169814"/>
            <a:ext cx="10772432" cy="3146916"/>
          </a:xfrm>
          <a:prstGeom prst="roundRect">
            <a:avLst>
              <a:gd name="adj" fmla="val 16667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23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1690234" y="3428999"/>
            <a:ext cx="8811531" cy="2604725"/>
          </a:xfrm>
          <a:prstGeom prst="roundRect">
            <a:avLst>
              <a:gd name="adj" fmla="val 16667"/>
            </a:avLst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chemeClr val="bg1">
            <a:lumMod val="9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각 삼각형 14"/>
          <p:cNvSpPr/>
          <p:nvPr/>
        </p:nvSpPr>
        <p:spPr>
          <a:xfrm rot="16200000">
            <a:off x="11214100" y="5880100"/>
            <a:ext cx="977900" cy="977900"/>
          </a:xfrm>
          <a:prstGeom prst="rtTriangle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956733" y="687067"/>
            <a:ext cx="10454923" cy="2282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ko-KR" sz="3200" b="1">
                <a:latin typeface="KoPubWorld돋움체 Medium"/>
                <a:ea typeface="KoPubWorld돋움체 Medium"/>
                <a:cs typeface="KoPubWorld돋움체 Medium"/>
              </a:rPr>
              <a:t>Digital sexual crimes</a:t>
            </a:r>
            <a:endParaRPr lang="en-US" altLang="ko-KR" sz="3200">
              <a:latin typeface="KoPubWorld돋움체 Medium"/>
              <a:ea typeface="KoPubWorld돋움체 Medium"/>
              <a:cs typeface="KoPubWorld돋움체 Medium"/>
            </a:endParaRPr>
          </a:p>
          <a:p>
            <a:pPr>
              <a:defRPr/>
            </a:pPr>
            <a:r>
              <a:rPr lang="en-US" altLang="ko-KR" sz="3200">
                <a:solidFill>
                  <a:schemeClr val="tx1"/>
                </a:solidFill>
              </a:rPr>
              <a:t>Using digital devices such as cameras to </a:t>
            </a:r>
            <a:r>
              <a:rPr lang="en-US" altLang="ko-KR" sz="3200">
                <a:solidFill>
                  <a:srgbClr val="ff0000"/>
                </a:solidFill>
              </a:rPr>
              <a:t>film the other person’s body without their consent</a:t>
            </a:r>
            <a:endParaRPr lang="en-US" altLang="ko-KR" sz="3200">
              <a:solidFill>
                <a:srgbClr val="ff0000"/>
              </a:solidFill>
            </a:endParaRPr>
          </a:p>
          <a:p>
            <a:pPr>
              <a:defRPr/>
            </a:pPr>
            <a:r>
              <a:rPr lang="en-US" altLang="ko-KR" sz="3200">
                <a:solidFill>
                  <a:srgbClr val="000000"/>
                </a:solidFill>
              </a:rPr>
              <a:t>And all crimes using the footage such as</a:t>
            </a:r>
            <a:endParaRPr lang="en-US" altLang="ko-KR" sz="3200">
              <a:solidFill>
                <a:srgbClr val="000000"/>
              </a:solidFill>
            </a:endParaRPr>
          </a:p>
        </p:txBody>
      </p:sp>
      <p:sp>
        <p:nvSpPr>
          <p:cNvPr id="7" name="직각 삼각형 6"/>
          <p:cNvSpPr/>
          <p:nvPr/>
        </p:nvSpPr>
        <p:spPr>
          <a:xfrm rot="5400000">
            <a:off x="98425" y="99655"/>
            <a:ext cx="553085" cy="553085"/>
          </a:xfrm>
          <a:prstGeom prst="rtTriangle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사각형: 둥근 모서리 8"/>
          <p:cNvSpPr/>
          <p:nvPr/>
        </p:nvSpPr>
        <p:spPr>
          <a:xfrm>
            <a:off x="789768" y="3169814"/>
            <a:ext cx="10772432" cy="3146916"/>
          </a:xfrm>
          <a:prstGeom prst="roundRect">
            <a:avLst>
              <a:gd name="adj" fmla="val 16667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17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3337397" y="3271096"/>
            <a:ext cx="5517205" cy="2935182"/>
          </a:xfrm>
          <a:prstGeom prst="roundRect">
            <a:avLst>
              <a:gd name="adj" fmla="val 16667"/>
            </a:avLst>
          </a:prstGeom>
        </p:spPr>
      </p:pic>
      <p:sp>
        <p:nvSpPr>
          <p:cNvPr id="18" name=""/>
          <p:cNvSpPr/>
          <p:nvPr/>
        </p:nvSpPr>
        <p:spPr>
          <a:xfrm>
            <a:off x="3552825" y="4310062"/>
            <a:ext cx="1609724" cy="209550"/>
          </a:xfrm>
          <a:prstGeom prst="flowChartProcess">
            <a:avLst/>
          </a:prstGeom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/>
            </a:pPr>
            <a:r>
              <a:rPr lang="en-US" altLang="ko-KR" sz="1600" b="1">
                <a:solidFill>
                  <a:schemeClr val="lt1"/>
                </a:solidFill>
              </a:rPr>
              <a:t>Illegal filming</a:t>
            </a:r>
            <a:endParaRPr lang="en-US" altLang="ko-KR" sz="1600" b="1">
              <a:solidFill>
                <a:schemeClr val="lt1"/>
              </a:solidFill>
            </a:endParaRPr>
          </a:p>
        </p:txBody>
      </p:sp>
      <p:sp>
        <p:nvSpPr>
          <p:cNvPr id="19" name=""/>
          <p:cNvSpPr/>
          <p:nvPr/>
        </p:nvSpPr>
        <p:spPr>
          <a:xfrm>
            <a:off x="5353051" y="4319587"/>
            <a:ext cx="1543049" cy="209550"/>
          </a:xfrm>
          <a:prstGeom prst="flowChartProcess">
            <a:avLst/>
          </a:prstGeom>
          <a:solidFill>
            <a:srgbClr val="4472c4">
              <a:alpha val="100000"/>
            </a:srgbClr>
          </a:solidFill>
          <a:ln w="12700" cap="flat" cmpd="sng" algn="ctr">
            <a:solidFill>
              <a:srgbClr val="21375e">
                <a:alpha val="100000"/>
              </a:srgbClr>
            </a:solidFill>
            <a:prstDash val="solid"/>
            <a:miter/>
          </a:ln>
        </p:spPr>
        <p:txBody>
          <a:bodyPr anchor="ctr"/>
          <a:p>
            <a:pPr marL="0" indent="0" algn="ctr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600" b="1" i="0" u="none" strike="noStrike" kern="1200" cap="none" spc="0" normalizeH="0" baseline="0" mc:Ignorable="hp" hp:hslEmbossed="0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Spreading</a:t>
            </a:r>
            <a:endParaRPr xmlns:mc="http://schemas.openxmlformats.org/markup-compatibility/2006" xmlns:hp="http://schemas.haansoft.com/office/presentation/8.0" kumimoji="0" lang="en-US" altLang="ko-KR" sz="1600" b="1" i="0" u="none" strike="noStrike" kern="1200" cap="none" spc="0" normalizeH="0" baseline="0" mc:Ignorable="hp" hp:hslEmbossed="0">
              <a:solidFill>
                <a:srgbClr val="ffffff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20" name=""/>
          <p:cNvSpPr/>
          <p:nvPr/>
        </p:nvSpPr>
        <p:spPr>
          <a:xfrm>
            <a:off x="7058025" y="4329112"/>
            <a:ext cx="1609724" cy="209550"/>
          </a:xfrm>
          <a:prstGeom prst="flowChartProcess">
            <a:avLst/>
          </a:prstGeom>
          <a:solidFill>
            <a:srgbClr val="4472c4">
              <a:alpha val="100000"/>
            </a:srgbClr>
          </a:solidFill>
          <a:ln w="12700" cap="flat" cmpd="sng" algn="ctr">
            <a:solidFill>
              <a:srgbClr val="21375e">
                <a:alpha val="100000"/>
              </a:srgbClr>
            </a:solidFill>
            <a:prstDash val="solid"/>
            <a:miter/>
          </a:ln>
        </p:spPr>
        <p:txBody>
          <a:bodyPr anchor="ctr"/>
          <a:p>
            <a:pPr marL="0" indent="0" algn="ctr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600" b="1" i="0" u="none" strike="noStrike" kern="1200" cap="none" spc="0" normalizeH="0" baseline="0" mc:Ignorable="hp" hp:hslEmbossed="0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Production</a:t>
            </a:r>
            <a:endParaRPr xmlns:mc="http://schemas.openxmlformats.org/markup-compatibility/2006" xmlns:hp="http://schemas.haansoft.com/office/presentation/8.0" kumimoji="0" lang="en-US" altLang="ko-KR" sz="1600" b="1" i="0" u="none" strike="noStrike" kern="1200" cap="none" spc="0" normalizeH="0" baseline="0" mc:Ignorable="hp" hp:hslEmbossed="0">
              <a:solidFill>
                <a:srgbClr val="ffffff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21" name=""/>
          <p:cNvSpPr/>
          <p:nvPr/>
        </p:nvSpPr>
        <p:spPr>
          <a:xfrm>
            <a:off x="3562350" y="5824537"/>
            <a:ext cx="1609724" cy="209550"/>
          </a:xfrm>
          <a:prstGeom prst="flowChartProcess">
            <a:avLst/>
          </a:prstGeom>
          <a:solidFill>
            <a:srgbClr val="4472c4">
              <a:alpha val="100000"/>
            </a:srgbClr>
          </a:solidFill>
          <a:ln w="12700" cap="flat" cmpd="sng" algn="ctr">
            <a:solidFill>
              <a:srgbClr val="21375e">
                <a:alpha val="100000"/>
              </a:srgbClr>
            </a:solidFill>
            <a:prstDash val="solid"/>
            <a:miter/>
          </a:ln>
        </p:spPr>
        <p:txBody>
          <a:bodyPr anchor="ctr"/>
          <a:p>
            <a:pPr marL="0" indent="0" algn="ctr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600" b="1" i="0" u="none" strike="noStrike" kern="1200" cap="none" spc="0" normalizeH="0" baseline="0" mc:Ignorable="hp" hp:hslEmbossed="0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Possession</a:t>
            </a:r>
            <a:endParaRPr xmlns:mc="http://schemas.openxmlformats.org/markup-compatibility/2006" xmlns:hp="http://schemas.haansoft.com/office/presentation/8.0" kumimoji="0" lang="en-US" altLang="ko-KR" sz="1600" b="1" i="0" u="none" strike="noStrike" kern="1200" cap="none" spc="0" normalizeH="0" baseline="0" mc:Ignorable="hp" hp:hslEmbossed="0">
              <a:solidFill>
                <a:srgbClr val="ffffff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22" name=""/>
          <p:cNvSpPr/>
          <p:nvPr/>
        </p:nvSpPr>
        <p:spPr>
          <a:xfrm>
            <a:off x="5334000" y="5824537"/>
            <a:ext cx="1609724" cy="209550"/>
          </a:xfrm>
          <a:prstGeom prst="flowChartProcess">
            <a:avLst/>
          </a:prstGeom>
          <a:solidFill>
            <a:srgbClr val="4472c4">
              <a:alpha val="100000"/>
            </a:srgbClr>
          </a:solidFill>
          <a:ln w="12700" cap="flat" cmpd="sng" algn="ctr">
            <a:solidFill>
              <a:srgbClr val="21375e">
                <a:alpha val="100000"/>
              </a:srgbClr>
            </a:solidFill>
            <a:prstDash val="solid"/>
            <a:miter/>
          </a:ln>
        </p:spPr>
        <p:txBody>
          <a:bodyPr anchor="ctr"/>
          <a:p>
            <a:pPr marL="0" indent="0" algn="ctr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600" b="1" i="0" u="none" strike="noStrike" kern="1200" cap="none" spc="0" normalizeH="0" baseline="0" mc:Ignorable="hp" hp:hslEmbossed="0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Threat</a:t>
            </a:r>
            <a:endParaRPr xmlns:mc="http://schemas.openxmlformats.org/markup-compatibility/2006" xmlns:hp="http://schemas.haansoft.com/office/presentation/8.0" kumimoji="0" lang="en-US" altLang="ko-KR" sz="1600" b="1" i="0" u="none" strike="noStrike" kern="1200" cap="none" spc="0" normalizeH="0" baseline="0" mc:Ignorable="hp" hp:hslEmbossed="0">
              <a:solidFill>
                <a:srgbClr val="ffffff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23" name=""/>
          <p:cNvSpPr/>
          <p:nvPr/>
        </p:nvSpPr>
        <p:spPr>
          <a:xfrm>
            <a:off x="7048500" y="5824537"/>
            <a:ext cx="1609724" cy="209550"/>
          </a:xfrm>
          <a:prstGeom prst="flowChartProcess">
            <a:avLst/>
          </a:prstGeom>
          <a:solidFill>
            <a:srgbClr val="4472c4">
              <a:alpha val="100000"/>
            </a:srgbClr>
          </a:solidFill>
          <a:ln w="12700" cap="flat" cmpd="sng" algn="ctr">
            <a:solidFill>
              <a:srgbClr val="21375e">
                <a:alpha val="100000"/>
              </a:srgbClr>
            </a:solidFill>
            <a:prstDash val="solid"/>
            <a:miter/>
          </a:ln>
        </p:spPr>
        <p:txBody>
          <a:bodyPr anchor="ctr"/>
          <a:p>
            <a:pPr marL="0" indent="0" algn="ctr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600" b="1" i="0" u="none" strike="noStrike" kern="1200" cap="none" spc="0" normalizeH="0" baseline="0" mc:Ignorable="hp" hp:hslEmbossed="0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Distribution</a:t>
            </a:r>
            <a:endParaRPr xmlns:mc="http://schemas.openxmlformats.org/markup-compatibility/2006" xmlns:hp="http://schemas.haansoft.com/office/presentation/8.0" kumimoji="0" lang="en-US" altLang="ko-KR" sz="1600" b="1" i="0" u="none" strike="noStrike" kern="1200" cap="none" spc="0" normalizeH="0" baseline="0" mc:Ignorable="hp" hp:hslEmbossed="0">
              <a:solidFill>
                <a:srgbClr val="ffffff"/>
              </a:solidFill>
              <a:latin typeface="맑은 고딕"/>
              <a:ea typeface="맑은 고딕"/>
              <a:cs typeface="맑은 고딕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chemeClr val="bg1">
            <a:lumMod val="9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각 삼각형 14"/>
          <p:cNvSpPr/>
          <p:nvPr/>
        </p:nvSpPr>
        <p:spPr>
          <a:xfrm rot="16200000">
            <a:off x="11214100" y="5880100"/>
            <a:ext cx="977900" cy="977900"/>
          </a:xfrm>
          <a:prstGeom prst="rtTriangle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6105525" y="1562100"/>
            <a:ext cx="3543300" cy="721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sz="2800" b="1">
                <a:latin typeface="KoPubWorld돋움체 Medium"/>
                <a:ea typeface="KoPubWorld돋움체 Medium"/>
                <a:cs typeface="KoPubWorld돋움체 Medium"/>
              </a:rPr>
              <a:t>Call 112</a:t>
            </a:r>
            <a:endParaRPr lang="en-US" altLang="ko-KR" sz="2800" b="1">
              <a:latin typeface="KoPubWorld돋움체 Medium"/>
              <a:ea typeface="KoPubWorld돋움체 Medium"/>
              <a:cs typeface="KoPubWorld돋움체 Medium"/>
            </a:endParaRPr>
          </a:p>
        </p:txBody>
      </p:sp>
      <p:sp>
        <p:nvSpPr>
          <p:cNvPr id="7" name="직각 삼각형 6"/>
          <p:cNvSpPr/>
          <p:nvPr/>
        </p:nvSpPr>
        <p:spPr>
          <a:xfrm rot="5400000">
            <a:off x="98425" y="99655"/>
            <a:ext cx="553085" cy="553085"/>
          </a:xfrm>
          <a:prstGeom prst="rtTriangle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 flipV="1">
            <a:off x="6115050" y="2203089"/>
            <a:ext cx="3933825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076949" y="2343566"/>
            <a:ext cx="4162425" cy="6358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>
                <a:latin typeface="KoPubWorld돋움체 Light"/>
                <a:ea typeface="KoPubWorld돋움체 Light"/>
                <a:cs typeface="KoPubWorld돋움체 Light"/>
              </a:rPr>
              <a:t>for prompt assistance if you have witnessed or are the victim of a crime</a:t>
            </a:r>
            <a:endParaRPr lang="en-US" altLang="ko-KR">
              <a:latin typeface="KoPubWorld돋움체 Light"/>
              <a:ea typeface="KoPubWorld돋움체 Light"/>
              <a:cs typeface="KoPubWorld돋움체 Light"/>
            </a:endParaRPr>
          </a:p>
        </p:txBody>
      </p:sp>
      <p:pic>
        <p:nvPicPr>
          <p:cNvPr id="17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085686" y="1114146"/>
            <a:ext cx="2314843" cy="2240171"/>
          </a:xfrm>
          <a:prstGeom prst="rect">
            <a:avLst/>
          </a:prstGeom>
        </p:spPr>
      </p:pic>
      <p:sp>
        <p:nvSpPr>
          <p:cNvPr id="18" name="TextBox 15"/>
          <p:cNvSpPr txBox="1"/>
          <p:nvPr/>
        </p:nvSpPr>
        <p:spPr>
          <a:xfrm>
            <a:off x="6105525" y="4076700"/>
            <a:ext cx="3543300" cy="72199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0" indent="0" algn="l" defTabSz="914400" rtl="0" eaLnBrk="1" latinLnBrk="1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28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KoPubWorld돋움체 Medium"/>
                <a:ea typeface="KoPubWorld돋움체 Medium"/>
                <a:cs typeface="KoPubWorld돋움체 Medium"/>
              </a:rPr>
              <a:t>Interpretation</a:t>
            </a:r>
            <a:endParaRPr xmlns:mc="http://schemas.openxmlformats.org/markup-compatibility/2006" xmlns:hp="http://schemas.haansoft.com/office/presentation/8.0" kumimoji="0" lang="en-US" altLang="ko-KR" sz="2800" b="1" i="0" u="none" strike="noStrike" kern="1200" cap="none" spc="0" normalizeH="0" baseline="0" mc:Ignorable="hp" hp:hslEmbossed="0">
              <a:solidFill>
                <a:srgbClr val="000000"/>
              </a:solidFill>
              <a:latin typeface="KoPubWorld돋움체 Medium"/>
              <a:ea typeface="KoPubWorld돋움체 Medium"/>
              <a:cs typeface="KoPubWorld돋움체 Medium"/>
            </a:endParaRPr>
          </a:p>
        </p:txBody>
      </p:sp>
      <p:sp>
        <p:nvSpPr>
          <p:cNvPr id="19" name="직사각형 3"/>
          <p:cNvSpPr/>
          <p:nvPr/>
        </p:nvSpPr>
        <p:spPr>
          <a:xfrm flipV="1">
            <a:off x="6115050" y="4717689"/>
            <a:ext cx="3933825" cy="45719"/>
          </a:xfrm>
          <a:prstGeom prst="rect">
            <a:avLst/>
          </a:prstGeom>
          <a:solidFill>
            <a:srgbClr val="808080">
              <a:alpha val="100000"/>
            </a:srgbClr>
          </a:solidFill>
          <a:ln w="12700" cap="flat" cmpd="sng" algn="ctr">
            <a:noFill/>
            <a:prstDash val="solid"/>
            <a:miter/>
          </a:ln>
        </p:spPr>
        <p:txBody>
          <a:bodyPr anchor="ctr"/>
          <a:p>
            <a:pPr marL="0" indent="0" algn="ctr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endParaRPr xmlns:mc="http://schemas.openxmlformats.org/markup-compatibility/2006" xmlns:hp="http://schemas.haansoft.com/office/presentation/8.0" kumimoji="0" lang="ko-KR" altLang="en-US" sz="1800" b="0" i="0" u="none" strike="noStrike" kern="1200" cap="none" spc="0" normalizeH="0" baseline="0" mc:Ignorable="hp" hp:hslEmbossed="0">
              <a:solidFill>
                <a:srgbClr val="ffffff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22" name="TextBox 4"/>
          <p:cNvSpPr txBox="1"/>
          <p:nvPr/>
        </p:nvSpPr>
        <p:spPr>
          <a:xfrm>
            <a:off x="6076949" y="4867691"/>
            <a:ext cx="4162425" cy="902554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0" lv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8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KoPubWorld돋움체 Light"/>
                <a:ea typeface="KoPubWorld돋움체 Light"/>
                <a:cs typeface="KoPubWorld돋움체 Light"/>
              </a:rPr>
              <a:t>is provided when reporting a crime(damage) and in order to assist foreiners who are not fluent in Korean</a:t>
            </a:r>
            <a:endParaRPr xmlns:mc="http://schemas.openxmlformats.org/markup-compatibility/2006" xmlns:hp="http://schemas.haansoft.com/office/presentation/8.0" kumimoji="0" lang="en-US" altLang="ko-KR" sz="1800" b="0" i="0" u="none" strike="noStrike" kern="1200" cap="none" spc="0" normalizeH="0" baseline="0" mc:Ignorable="hp" hp:hslEmbossed="0">
              <a:solidFill>
                <a:srgbClr val="000000"/>
              </a:solidFill>
              <a:latin typeface="KoPubWorld돋움체 Light"/>
              <a:ea typeface="KoPubWorld돋움체 Light"/>
              <a:cs typeface="KoPubWorld돋움체 Light"/>
            </a:endParaRPr>
          </a:p>
        </p:txBody>
      </p:sp>
      <p:pic>
        <p:nvPicPr>
          <p:cNvPr id="23" name="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2094915" y="3619500"/>
            <a:ext cx="2319866" cy="227768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chemeClr val="bg1">
            <a:lumMod val="9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각 삼각형 13"/>
          <p:cNvSpPr/>
          <p:nvPr/>
        </p:nvSpPr>
        <p:spPr>
          <a:xfrm rot="5400000">
            <a:off x="0" y="0"/>
            <a:ext cx="977900" cy="977900"/>
          </a:xfrm>
          <a:prstGeom prst="rtTriangle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5" name="직각 삼각형 14"/>
          <p:cNvSpPr/>
          <p:nvPr/>
        </p:nvSpPr>
        <p:spPr>
          <a:xfrm rot="16200000">
            <a:off x="11214100" y="5880100"/>
            <a:ext cx="977900" cy="977900"/>
          </a:xfrm>
          <a:prstGeom prst="rtTriangle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19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4066892" y="1447523"/>
            <a:ext cx="4058216" cy="39629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155</ep:Words>
  <ep:PresentationFormat>와이드스크린</ep:PresentationFormat>
  <ep:Paragraphs>43</ep:Paragraphs>
  <ep:Slides>12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ep:HeadingPairs>
  <ep:TitlesOfParts>
    <vt:vector size="13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2023-04-28T12:28:00.000</dcterms:created>
  <dc:creator>박나형</dc:creator>
  <cp:lastModifiedBy>user</cp:lastModifiedBy>
  <dcterms:modified xsi:type="dcterms:W3CDTF">2023-12-13T07:42:30.705</dcterms:modified>
  <cp:revision>77</cp:revision>
  <dc:title>PowerPoint 프레젠테이션</dc:title>
  <cp:version/>
</cp:coreProperties>
</file>