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7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prnWhat="handouts6" scaleToFitPaper="1"/>
  <p:showPr showNarration="1"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739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92" y="43"/>
      </p:cViewPr>
      <p:guideLst>
        <p:guide orient="horz" pos="2157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slide" Target="slides/slide12.xml"  /><Relationship Id="rId16" Type="http://schemas.openxmlformats.org/officeDocument/2006/relationships/slide" Target="slides/slide13.xml"  /><Relationship Id="rId17" Type="http://schemas.openxmlformats.org/officeDocument/2006/relationships/slide" Target="slides/slide14.xml"  /><Relationship Id="rId18" Type="http://schemas.openxmlformats.org/officeDocument/2006/relationships/slide" Target="slides/slide15.xml"  /><Relationship Id="rId19" Type="http://schemas.openxmlformats.org/officeDocument/2006/relationships/slide" Target="slides/slide16.xml"  /><Relationship Id="rId2" Type="http://schemas.openxmlformats.org/officeDocument/2006/relationships/notesMaster" Target="notesMasters/notesMaster1.xml"  /><Relationship Id="rId20" Type="http://schemas.openxmlformats.org/officeDocument/2006/relationships/slide" Target="slides/slide17.xml"  /><Relationship Id="rId21" Type="http://schemas.openxmlformats.org/officeDocument/2006/relationships/slide" Target="slides/slide18.xml"  /><Relationship Id="rId22" Type="http://schemas.openxmlformats.org/officeDocument/2006/relationships/slide" Target="slides/slide19.xml"  /><Relationship Id="rId23" Type="http://schemas.openxmlformats.org/officeDocument/2006/relationships/slide" Target="slides/slide20.xml"  /><Relationship Id="rId24" Type="http://schemas.openxmlformats.org/officeDocument/2006/relationships/slide" Target="slides/slide21.xml"  /><Relationship Id="rId25" Type="http://schemas.openxmlformats.org/officeDocument/2006/relationships/slide" Target="slides/slide22.xml"  /><Relationship Id="rId26" Type="http://schemas.openxmlformats.org/officeDocument/2006/relationships/presProps" Target="presProps.xml"  /><Relationship Id="rId27" Type="http://schemas.openxmlformats.org/officeDocument/2006/relationships/viewProps" Target="viewProps.xml"  /><Relationship Id="rId28" Type="http://schemas.openxmlformats.org/officeDocument/2006/relationships/theme" Target="theme/theme1.xml"  /><Relationship Id="rId29" Type="http://schemas.openxmlformats.org/officeDocument/2006/relationships/tableStyles" Target="tableStyles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D8D7A7C4-C82A-4D21-9AB0-F0C5A1D3EF09}" type="datetime1">
              <a:rPr lang="ko-KR" altLang="en-US"/>
              <a:pPr lvl="0">
                <a:defRPr/>
              </a:pPr>
              <a:t>2023-04-05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F450E784-2449-4FFD-AA69-3F5CFAA75BCB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E6EA6893-8AE4-4AEA-A9BF-94B2E33D8A25}" type="datetime1">
              <a:rPr lang="ko-KR" altLang="en-US"/>
              <a:pPr lvl="0">
                <a:defRPr/>
              </a:pPr>
              <a:t>2023-04-05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두 번째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세 번째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네 번째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 번째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C592E02B-483C-4672-96BC-AFC7D82A1611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F0B7F2-CD61-4515-A56C-CC29CA116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16236DD-E708-4A0E-A847-B66A0373F1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68214AA-4DD4-422B-AAAB-045E7ABC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E50-6696-4C88-85A0-FD0CB8766A5F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7916B19-351A-481E-98F6-BCCF5D954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D80C41F-A0F2-4289-A614-DC6CE34B4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3BFE6-CA6C-4AC4-B2A1-971A7FFB07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4120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A0CC86-C23B-479A-B5DB-509C83C15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BDA74BD-F703-479D-A7C5-6CFE63EE5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9382140-EE3B-4675-BB10-5B407517B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E50-6696-4C88-85A0-FD0CB8766A5F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EEE9953-C827-47C8-A523-611826CFE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45DE4A8-C581-41BE-9744-84CB65F8B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3BFE6-CA6C-4AC4-B2A1-971A7FFB07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134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72A7D4-E536-4491-A99C-1E6F3F0FA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68F161C-FE2F-4D0E-9AA3-CE4BD5A93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A670BB2-6098-46A0-8476-349A84FB2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E50-6696-4C88-85A0-FD0CB8766A5F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EB5441-CB92-4C92-A55F-64D66974E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53BD90-807D-4558-B9EA-51A97048D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3BFE6-CA6C-4AC4-B2A1-971A7FFB07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872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02CDCA-0ACE-462D-8046-5760D751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29961CF-E9A7-48D2-9C7C-65FECA2908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D408E59-1637-4722-A727-FCA2AF4FAA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C506F62-860E-4651-9E7D-3C66B7DC8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E50-6696-4C88-85A0-FD0CB8766A5F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2C122C5-B953-4539-AFE0-8869AAFED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DF978BE-0A6A-4DAF-A202-D64D4617C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3BFE6-CA6C-4AC4-B2A1-971A7FFB07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6472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A2A817-1270-4953-B7B9-1A0CBA5DD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6C8F202-CCB6-47F3-B729-9C1C0AE40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ECD7BD2-56B8-421E-8350-4D47EEE97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C70BCE3-F46B-4C82-B5E1-1817FF3453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F3BE8E3-7B6C-4C8F-85AE-E9E2701C43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8E8DE16-9F17-410D-9CAF-F12585097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E50-6696-4C88-85A0-FD0CB8766A5F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14F0BAD-8663-4F7A-B65F-DF875E4F9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D3CC4E7-B067-4E2C-B689-EB3C811DB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3BFE6-CA6C-4AC4-B2A1-971A7FFB07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196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CE5B9E-6577-4F12-91CB-93B17D047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1B62934-3ECF-4F90-B20A-E47D4D87E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E50-6696-4C88-85A0-FD0CB8766A5F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CB039F0-64D1-42F0-B851-7184870FD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1D3AD1E-A157-47A7-B9A0-AA4F73E29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3BFE6-CA6C-4AC4-B2A1-971A7FFB07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0704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671734A-C159-4326-9DFC-BEFB9DE30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E50-6696-4C88-85A0-FD0CB8766A5F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91F03D5-3027-4CCA-8175-F8FBA9B63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CC6E62E-E815-48A0-9197-76D520641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3BFE6-CA6C-4AC4-B2A1-971A7FFB07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2959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4FB5C4-3F3A-47C6-9D37-C603053E4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6A0E5F8-48C7-4DA9-BD85-9E8A63926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E389A8C-263D-4C4F-B452-920D7C641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1CDCD61-8FBB-458F-AB82-501966772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E50-6696-4C88-85A0-FD0CB8766A5F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3BFA627-307B-4AB8-A46D-9C3E7633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99B332C-C249-45A1-9206-8AC43E0D1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3BFE6-CA6C-4AC4-B2A1-971A7FFB07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194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0DE45A-EDC4-4D86-B36C-E789515F6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B09D9E-F648-45EA-A928-DB78CB7916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572C9BA-18F6-4D5F-862A-0B57F11C2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7581E50-B7EF-47B6-AE8A-4471506F5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E50-6696-4C88-85A0-FD0CB8766A5F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75E7901-1CE5-430A-874B-889F8F7F0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8943F4D-647B-4DB1-B7C9-B0DE18C07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3BFE6-CA6C-4AC4-B2A1-971A7FFB07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7070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E69CAE-B218-410F-B119-698C3853F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979750F-E71E-4414-8348-3CE3701E4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F314A4-23AF-4469-89EB-51D2B7624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E50-6696-4C88-85A0-FD0CB8766A5F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DF25E7-F16D-4532-B667-CC28CC4E9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05CD6CB-308D-4B16-80EB-515F0C88D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3BFE6-CA6C-4AC4-B2A1-971A7FFB07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2102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49306BF-2F5C-4BE4-8FC8-6D9DE52352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086250F-9906-4249-BE26-E48F947E4D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096493A-66B1-41FB-B8A9-4FF250AE9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E50-6696-4C88-85A0-FD0CB8766A5F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1AC26F4-C8EC-4D43-9000-070DAA4D1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482D348-EFA4-40B5-A1F4-270DAF74C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3BFE6-CA6C-4AC4-B2A1-971A7FFB07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6196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C415516F-6CE2-894A-9467-13A8299B94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83518" y="752858"/>
            <a:ext cx="4864515" cy="6105142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46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11DB947-6666-6440-83FD-8E3838E115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046" y="0"/>
            <a:ext cx="10419907" cy="3429000"/>
          </a:xfrm>
          <a:custGeom>
            <a:avLst/>
            <a:gdLst>
              <a:gd name="connsiteX0" fmla="*/ 0 w 10419907"/>
              <a:gd name="connsiteY0" fmla="*/ 0 h 3429000"/>
              <a:gd name="connsiteX1" fmla="*/ 10419907 w 10419907"/>
              <a:gd name="connsiteY1" fmla="*/ 0 h 3429000"/>
              <a:gd name="connsiteX2" fmla="*/ 10419907 w 10419907"/>
              <a:gd name="connsiteY2" fmla="*/ 3429000 h 3429000"/>
              <a:gd name="connsiteX3" fmla="*/ 0 w 10419907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19907" h="3429000">
                <a:moveTo>
                  <a:pt x="0" y="0"/>
                </a:moveTo>
                <a:lnTo>
                  <a:pt x="10419907" y="0"/>
                </a:lnTo>
                <a:lnTo>
                  <a:pt x="10419907" y="3429000"/>
                </a:lnTo>
                <a:lnTo>
                  <a:pt x="0" y="3429000"/>
                </a:lnTo>
                <a:close/>
              </a:path>
            </a:pathLst>
          </a:cu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014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DB06778-597B-4AFA-89BD-78576FE658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124700" cy="6858000"/>
          </a:xfrm>
          <a:custGeom>
            <a:avLst/>
            <a:gdLst>
              <a:gd name="connsiteX0" fmla="*/ 0 w 12192000"/>
              <a:gd name="connsiteY0" fmla="*/ 0 h 4089400"/>
              <a:gd name="connsiteX1" fmla="*/ 12192000 w 12192000"/>
              <a:gd name="connsiteY1" fmla="*/ 0 h 4089400"/>
              <a:gd name="connsiteX2" fmla="*/ 12192000 w 12192000"/>
              <a:gd name="connsiteY2" fmla="*/ 4089400 h 4089400"/>
              <a:gd name="connsiteX3" fmla="*/ 0 w 12192000"/>
              <a:gd name="connsiteY3" fmla="*/ 4089400 h 408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089400">
                <a:moveTo>
                  <a:pt x="0" y="0"/>
                </a:moveTo>
                <a:lnTo>
                  <a:pt x="12192000" y="0"/>
                </a:lnTo>
                <a:lnTo>
                  <a:pt x="12192000" y="4089400"/>
                </a:lnTo>
                <a:lnTo>
                  <a:pt x="0" y="408940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C938C9C9-3C16-4EB1-8E8A-7140B8BA2C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58920" y="2033270"/>
            <a:ext cx="6355080" cy="208153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4800" b="1">
                <a:solidFill>
                  <a:schemeClr val="bg2"/>
                </a:solidFill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Write Title Here</a:t>
            </a:r>
          </a:p>
        </p:txBody>
      </p:sp>
    </p:spTree>
    <p:extLst>
      <p:ext uri="{BB962C8B-B14F-4D97-AF65-F5344CB8AC3E}">
        <p14:creationId xmlns:p14="http://schemas.microsoft.com/office/powerpoint/2010/main" val="1181974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9DA7CE58-0024-4653-8DF5-AB37F018B6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772119" y="2473443"/>
            <a:ext cx="2461847" cy="3235570"/>
          </a:xfrm>
          <a:custGeom>
            <a:avLst/>
            <a:gdLst>
              <a:gd name="connsiteX0" fmla="*/ 0 w 2461846"/>
              <a:gd name="connsiteY0" fmla="*/ 0 h 3235570"/>
              <a:gd name="connsiteX1" fmla="*/ 2461846 w 2461846"/>
              <a:gd name="connsiteY1" fmla="*/ 0 h 3235570"/>
              <a:gd name="connsiteX2" fmla="*/ 2461846 w 2461846"/>
              <a:gd name="connsiteY2" fmla="*/ 3235570 h 3235570"/>
              <a:gd name="connsiteX3" fmla="*/ 0 w 2461846"/>
              <a:gd name="connsiteY3" fmla="*/ 3235570 h 323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1846" h="3235570">
                <a:moveTo>
                  <a:pt x="0" y="0"/>
                </a:moveTo>
                <a:lnTo>
                  <a:pt x="2461846" y="0"/>
                </a:lnTo>
                <a:lnTo>
                  <a:pt x="2461846" y="3235570"/>
                </a:lnTo>
                <a:lnTo>
                  <a:pt x="0" y="323557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3447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slideLayout" Target="../slideLayouts/slideLayout13.xml"  /><Relationship Id="rId14" Type="http://schemas.openxmlformats.org/officeDocument/2006/relationships/slideLayout" Target="../slideLayouts/slideLayout14.xml"  /><Relationship Id="rId15" Type="http://schemas.openxmlformats.org/officeDocument/2006/relationships/slideLayout" Target="../slideLayouts/slideLayout15.xml"  /><Relationship Id="rId16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EE946C9-D356-48C6-9DDB-6EB1210DA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D8727C2-8000-4384-878E-F09B71B474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5A96E8F-2E2B-46A4-801E-5DE305707D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3AE50-6696-4C88-85A0-FD0CB8766A5F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D7FE5B-2149-409E-92CB-84F33A5DE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049525-8E1A-4A98-A417-4C9BFC5181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3BFE6-CA6C-4AC4-B2A1-971A7FFB07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3196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2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3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Relationship Id="rId2" Type="http://schemas.openxmlformats.org/officeDocument/2006/relationships/image" Target="../media/image4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5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Relationship Id="rId2" Type="http://schemas.openxmlformats.org/officeDocument/2006/relationships/image" Target="../media/image6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7.png"  /><Relationship Id="rId3" Type="http://schemas.openxmlformats.org/officeDocument/2006/relationships/image" Target="../media/image8.png"  /><Relationship Id="rId4" Type="http://schemas.openxmlformats.org/officeDocument/2006/relationships/image" Target="../media/image9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10.jpe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11.png"  /><Relationship Id="rId3" Type="http://schemas.openxmlformats.org/officeDocument/2006/relationships/image" Target="../media/image12.png"  /><Relationship Id="rId4" Type="http://schemas.openxmlformats.org/officeDocument/2006/relationships/image" Target="../media/image13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Relationship Id="rId2" Type="http://schemas.openxmlformats.org/officeDocument/2006/relationships/image" Target="../media/image14.pn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15.png"  /><Relationship Id="rId3" Type="http://schemas.openxmlformats.org/officeDocument/2006/relationships/image" Target="../media/image16.png"  /><Relationship Id="rId4" Type="http://schemas.openxmlformats.org/officeDocument/2006/relationships/image" Target="../media/image17.pn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Relationship Id="rId2" Type="http://schemas.openxmlformats.org/officeDocument/2006/relationships/image" Target="../media/image18.pn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19.jpeg"  /><Relationship Id="rId3" Type="http://schemas.openxmlformats.org/officeDocument/2006/relationships/image" Target="../media/image20.png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Relationship Id="rId2" Type="http://schemas.openxmlformats.org/officeDocument/2006/relationships/image" Target="../media/image21.png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Relationship Id="rId2" Type="http://schemas.openxmlformats.org/officeDocument/2006/relationships/image" Target="../media/image22.png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46"/>
          <p:cNvSpPr/>
          <p:nvPr/>
        </p:nvSpPr>
        <p:spPr>
          <a:xfrm flipH="1">
            <a:off x="0" y="0"/>
            <a:ext cx="12192000" cy="6649224"/>
          </a:xfrm>
          <a:custGeom>
            <a:avLst/>
            <a:gdLst>
              <a:gd name="connsiteX0" fmla="*/ 12192000 w 12192000"/>
              <a:gd name="connsiteY0" fmla="*/ 0 h 6440448"/>
              <a:gd name="connsiteX1" fmla="*/ 0 w 12192000"/>
              <a:gd name="connsiteY1" fmla="*/ 0 h 6440448"/>
              <a:gd name="connsiteX2" fmla="*/ 0 w 12192000"/>
              <a:gd name="connsiteY2" fmla="*/ 2790091 h 6440448"/>
              <a:gd name="connsiteX3" fmla="*/ 30225 w 12192000"/>
              <a:gd name="connsiteY3" fmla="*/ 2845639 h 6440448"/>
              <a:gd name="connsiteX4" fmla="*/ 6447037 w 12192000"/>
              <a:gd name="connsiteY4" fmla="*/ 6440448 h 6440448"/>
              <a:gd name="connsiteX5" fmla="*/ 12078213 w 12192000"/>
              <a:gd name="connsiteY5" fmla="*/ 3940782 h 6440448"/>
              <a:gd name="connsiteX6" fmla="*/ 12192000 w 12192000"/>
              <a:gd name="connsiteY6" fmla="*/ 3804492 h 64404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440448">
                <a:moveTo>
                  <a:pt x="12192000" y="0"/>
                </a:moveTo>
                <a:lnTo>
                  <a:pt x="0" y="0"/>
                </a:lnTo>
                <a:lnTo>
                  <a:pt x="0" y="2790091"/>
                </a:lnTo>
                <a:lnTo>
                  <a:pt x="30225" y="2845639"/>
                </a:lnTo>
                <a:cubicBezTo>
                  <a:pt x="1265994" y="4986869"/>
                  <a:pt x="3676172" y="6440448"/>
                  <a:pt x="6447037" y="6440448"/>
                </a:cubicBezTo>
                <a:cubicBezTo>
                  <a:pt x="8714108" y="6440448"/>
                  <a:pt x="10739728" y="5467391"/>
                  <a:pt x="12078213" y="3940782"/>
                </a:cubicBezTo>
                <a:lnTo>
                  <a:pt x="12192000" y="3804492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eeform: Shape 48"/>
          <p:cNvSpPr/>
          <p:nvPr/>
        </p:nvSpPr>
        <p:spPr>
          <a:xfrm flipH="1">
            <a:off x="0" y="0"/>
            <a:ext cx="12192000" cy="6649224"/>
          </a:xfrm>
          <a:custGeom>
            <a:avLst/>
            <a:gdLst>
              <a:gd name="connsiteX0" fmla="*/ 12192000 w 12192000"/>
              <a:gd name="connsiteY0" fmla="*/ 0 h 6440448"/>
              <a:gd name="connsiteX1" fmla="*/ 0 w 12192000"/>
              <a:gd name="connsiteY1" fmla="*/ 0 h 6440448"/>
              <a:gd name="connsiteX2" fmla="*/ 0 w 12192000"/>
              <a:gd name="connsiteY2" fmla="*/ 2883045 h 6440448"/>
              <a:gd name="connsiteX3" fmla="*/ 143888 w 12192000"/>
              <a:gd name="connsiteY3" fmla="*/ 3133291 h 6440448"/>
              <a:gd name="connsiteX4" fmla="*/ 6018412 w 12192000"/>
              <a:gd name="connsiteY4" fmla="*/ 6440448 h 6440448"/>
              <a:gd name="connsiteX5" fmla="*/ 12058332 w 12192000"/>
              <a:gd name="connsiteY5" fmla="*/ 2845639 h 6440448"/>
              <a:gd name="connsiteX6" fmla="*/ 12192000 w 12192000"/>
              <a:gd name="connsiteY6" fmla="*/ 2584655 h 644044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440448">
                <a:moveTo>
                  <a:pt x="12192000" y="0"/>
                </a:moveTo>
                <a:lnTo>
                  <a:pt x="0" y="0"/>
                </a:lnTo>
                <a:lnTo>
                  <a:pt x="0" y="2883045"/>
                </a:lnTo>
                <a:lnTo>
                  <a:pt x="143888" y="3133291"/>
                </a:lnTo>
                <a:cubicBezTo>
                  <a:pt x="1348617" y="5116009"/>
                  <a:pt x="3528845" y="6440448"/>
                  <a:pt x="6018412" y="6440448"/>
                </a:cubicBezTo>
                <a:cubicBezTo>
                  <a:pt x="8626530" y="6440448"/>
                  <a:pt x="10895146" y="4986869"/>
                  <a:pt x="12058332" y="2845639"/>
                </a:cubicBezTo>
                <a:lnTo>
                  <a:pt x="12192000" y="2584655"/>
                </a:lnTo>
                <a:close/>
              </a:path>
            </a:pathLst>
          </a:custGeom>
          <a:gradFill>
            <a:gsLst>
              <a:gs pos="0">
                <a:srgbClr val="141444"/>
              </a:gs>
              <a:gs pos="100000">
                <a:srgbClr val="050520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967981" y="1559819"/>
            <a:ext cx="5128019" cy="24673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5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Education on Understanding Korean Law </a:t>
            </a:r>
            <a:endParaRPr lang="en-US" altLang="ko-KR" sz="52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63485" y="4190612"/>
            <a:ext cx="3841022" cy="293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400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Mandatory education for International Student</a:t>
            </a:r>
            <a:endParaRPr lang="en-US" altLang="ko-KR" sz="1400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4" name="Freeform: Shape 12"/>
          <p:cNvSpPr/>
          <p:nvPr/>
        </p:nvSpPr>
        <p:spPr>
          <a:xfrm flipH="1">
            <a:off x="869962" y="1159563"/>
            <a:ext cx="5049167" cy="3984791"/>
          </a:xfrm>
          <a:custGeom>
            <a:avLst/>
            <a:gdLst>
              <a:gd name="connsiteX0" fmla="*/ 0 w 9906000"/>
              <a:gd name="connsiteY0" fmla="*/ 0 h 4724398"/>
              <a:gd name="connsiteX1" fmla="*/ 9906000 w 9906000"/>
              <a:gd name="connsiteY1" fmla="*/ 0 h 4724398"/>
              <a:gd name="connsiteX2" fmla="*/ 9906000 w 9906000"/>
              <a:gd name="connsiteY2" fmla="*/ 4724398 h 4724398"/>
              <a:gd name="connsiteX3" fmla="*/ 0 w 9906000"/>
              <a:gd name="connsiteY3" fmla="*/ 4724398 h 4724398"/>
              <a:gd name="connsiteX4" fmla="*/ 0 w 9906000"/>
              <a:gd name="connsiteY4" fmla="*/ 3562350 h 4724398"/>
              <a:gd name="connsiteX5" fmla="*/ 65881 w 9906000"/>
              <a:gd name="connsiteY5" fmla="*/ 3562350 h 4724398"/>
              <a:gd name="connsiteX6" fmla="*/ 65881 w 9906000"/>
              <a:gd name="connsiteY6" fmla="*/ 4663440 h 4724398"/>
              <a:gd name="connsiteX7" fmla="*/ 83710 w 9906000"/>
              <a:gd name="connsiteY7" fmla="*/ 4663440 h 4724398"/>
              <a:gd name="connsiteX8" fmla="*/ 83710 w 9906000"/>
              <a:gd name="connsiteY8" fmla="*/ 4665858 h 4724398"/>
              <a:gd name="connsiteX9" fmla="*/ 9822290 w 9906000"/>
              <a:gd name="connsiteY9" fmla="*/ 4665858 h 4724398"/>
              <a:gd name="connsiteX10" fmla="*/ 9822290 w 9906000"/>
              <a:gd name="connsiteY10" fmla="*/ 4663440 h 4724398"/>
              <a:gd name="connsiteX11" fmla="*/ 9840119 w 9906000"/>
              <a:gd name="connsiteY11" fmla="*/ 4663440 h 4724398"/>
              <a:gd name="connsiteX12" fmla="*/ 9840119 w 9906000"/>
              <a:gd name="connsiteY12" fmla="*/ 60960 h 4724398"/>
              <a:gd name="connsiteX13" fmla="*/ 9822290 w 9906000"/>
              <a:gd name="connsiteY13" fmla="*/ 60960 h 4724398"/>
              <a:gd name="connsiteX14" fmla="*/ 9822290 w 9906000"/>
              <a:gd name="connsiteY14" fmla="*/ 58542 h 4724398"/>
              <a:gd name="connsiteX15" fmla="*/ 83710 w 9906000"/>
              <a:gd name="connsiteY15" fmla="*/ 58542 h 4724398"/>
              <a:gd name="connsiteX16" fmla="*/ 83710 w 9906000"/>
              <a:gd name="connsiteY16" fmla="*/ 60960 h 4724398"/>
              <a:gd name="connsiteX17" fmla="*/ 65881 w 9906000"/>
              <a:gd name="connsiteY17" fmla="*/ 60960 h 4724398"/>
              <a:gd name="connsiteX18" fmla="*/ 65881 w 9906000"/>
              <a:gd name="connsiteY18" fmla="*/ 1162050 h 4724398"/>
              <a:gd name="connsiteX19" fmla="*/ 0 w 9906000"/>
              <a:gd name="connsiteY19" fmla="*/ 1162050 h 472439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06000" h="4724398">
                <a:moveTo>
                  <a:pt x="0" y="0"/>
                </a:moveTo>
                <a:lnTo>
                  <a:pt x="9906000" y="0"/>
                </a:lnTo>
                <a:lnTo>
                  <a:pt x="9906000" y="4724398"/>
                </a:lnTo>
                <a:lnTo>
                  <a:pt x="0" y="4724398"/>
                </a:lnTo>
                <a:lnTo>
                  <a:pt x="0" y="3562350"/>
                </a:lnTo>
                <a:lnTo>
                  <a:pt x="65881" y="3562350"/>
                </a:lnTo>
                <a:lnTo>
                  <a:pt x="65881" y="4663440"/>
                </a:lnTo>
                <a:lnTo>
                  <a:pt x="83710" y="4663440"/>
                </a:lnTo>
                <a:lnTo>
                  <a:pt x="83710" y="4665858"/>
                </a:lnTo>
                <a:lnTo>
                  <a:pt x="9822290" y="4665858"/>
                </a:lnTo>
                <a:lnTo>
                  <a:pt x="9822290" y="4663440"/>
                </a:lnTo>
                <a:lnTo>
                  <a:pt x="9840119" y="4663440"/>
                </a:lnTo>
                <a:lnTo>
                  <a:pt x="9840119" y="60960"/>
                </a:lnTo>
                <a:lnTo>
                  <a:pt x="9822290" y="60960"/>
                </a:lnTo>
                <a:lnTo>
                  <a:pt x="9822290" y="58542"/>
                </a:lnTo>
                <a:lnTo>
                  <a:pt x="83710" y="58542"/>
                </a:lnTo>
                <a:lnTo>
                  <a:pt x="83710" y="60960"/>
                </a:lnTo>
                <a:lnTo>
                  <a:pt x="65881" y="60960"/>
                </a:lnTo>
                <a:lnTo>
                  <a:pt x="65881" y="1162050"/>
                </a:lnTo>
                <a:lnTo>
                  <a:pt x="0" y="11620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pic>
        <p:nvPicPr>
          <p:cNvPr id="3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9102050" y="6005283"/>
            <a:ext cx="3089951" cy="8527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7720"/>
            <a:ext cx="12191999" cy="8191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260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endParaRPr lang="en-US" altLang="ko-KR" sz="45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20" name="TextBox 17"/>
          <p:cNvSpPr txBox="1"/>
          <p:nvPr/>
        </p:nvSpPr>
        <p:spPr>
          <a:xfrm>
            <a:off x="49785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4500" b="1" i="0" u="none" strike="noStrike" kern="1200" cap="none" spc="0" normalizeH="0" baseline="0" mc:Ignorable="hp" hp:hslEmbossed="0">
                <a:ln w="9525">
                  <a:solidFill>
                    <a:srgbClr val="ffffff"/>
                  </a:solidFill>
                </a:ln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Different laws in different cultures</a:t>
            </a:r>
            <a:endParaRPr xmlns:mc="http://schemas.openxmlformats.org/markup-compatibility/2006" xmlns:hp="http://schemas.haansoft.com/office/presentation/8.0" kumimoji="0" lang="en-US" altLang="ko-KR" sz="4500" b="1" i="0" u="none" strike="noStrike" kern="1200" cap="none" spc="0" normalizeH="0" baseline="0" mc:Ignorable="hp" hp:hslEmbossed="0">
              <a:ln w="9525">
                <a:solidFill>
                  <a:srgbClr val="ffffff"/>
                </a:solidFill>
              </a:ln>
              <a:solidFill>
                <a:srgbClr val="ffffff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21" name=""/>
          <p:cNvSpPr txBox="1"/>
          <p:nvPr/>
        </p:nvSpPr>
        <p:spPr>
          <a:xfrm>
            <a:off x="6095167" y="2369968"/>
            <a:ext cx="5313637" cy="2371577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sz="3000" b="1"/>
              <a:t>South Korea </a:t>
            </a:r>
            <a:r>
              <a:rPr lang="ko-KR" altLang="ko-KR" sz="3000" b="1"/>
              <a:t>▷</a:t>
            </a:r>
            <a:r>
              <a:rPr lang="en-US" altLang="ko-KR" sz="3000" b="1"/>
              <a:t> ‘OK’</a:t>
            </a:r>
            <a:endParaRPr lang="en-US" altLang="ko-KR" sz="3000" b="1"/>
          </a:p>
          <a:p>
            <a:pPr>
              <a:defRPr/>
            </a:pPr>
            <a:endParaRPr lang="en-US" altLang="ko-KR" sz="3000" b="1"/>
          </a:p>
          <a:p>
            <a:pPr>
              <a:defRPr/>
            </a:pPr>
            <a:r>
              <a:rPr lang="en-US" altLang="ko-KR" sz="3000" b="1"/>
              <a:t>USA </a:t>
            </a:r>
            <a:r>
              <a:rPr lang="ko-KR" altLang="ko-KR" sz="3000" b="1"/>
              <a:t>▷</a:t>
            </a:r>
            <a:r>
              <a:rPr lang="en-US" altLang="ko-KR" sz="3000" b="1"/>
              <a:t> ‘OK’</a:t>
            </a:r>
            <a:endParaRPr lang="en-US" altLang="ko-KR" sz="3000" b="1"/>
          </a:p>
          <a:p>
            <a:pPr>
              <a:defRPr/>
            </a:pPr>
            <a:endParaRPr lang="en-US" altLang="ko-KR" sz="3000" b="1"/>
          </a:p>
          <a:p>
            <a:pPr>
              <a:defRPr/>
            </a:pPr>
            <a:r>
              <a:rPr lang="en-US" altLang="ko-KR" sz="3000" b="1"/>
              <a:t>Brazil </a:t>
            </a:r>
            <a:r>
              <a:rPr lang="ko-KR" altLang="ko-KR" sz="3000" b="1"/>
              <a:t>▷</a:t>
            </a:r>
            <a:r>
              <a:rPr lang="en-US" altLang="ko-KR" sz="3000" b="1"/>
              <a:t> </a:t>
            </a:r>
            <a:r>
              <a:rPr lang="en-US" altLang="ko-KR" sz="3000" b="1">
                <a:solidFill>
                  <a:srgbClr val="ff6600"/>
                </a:solidFill>
              </a:rPr>
              <a:t>‘</a:t>
            </a:r>
            <a:r>
              <a:rPr lang="en-US" altLang="ko-KR" sz="3000" b="1">
                <a:solidFill>
                  <a:srgbClr val="ff0000"/>
                </a:solidFill>
              </a:rPr>
              <a:t>Gesture of insult’</a:t>
            </a:r>
            <a:r>
              <a:rPr lang="en-US" altLang="ko-KR" sz="3000" b="1"/>
              <a:t> </a:t>
            </a:r>
            <a:endParaRPr lang="en-US" altLang="ko-KR" sz="3000" b="1"/>
          </a:p>
        </p:txBody>
      </p:sp>
      <p:sp>
        <p:nvSpPr>
          <p:cNvPr id="122" name="TextBox 17"/>
          <p:cNvSpPr txBox="1"/>
          <p:nvPr/>
        </p:nvSpPr>
        <p:spPr>
          <a:xfrm>
            <a:off x="972867" y="5438955"/>
            <a:ext cx="10246266" cy="6456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3700" b="1" i="0" u="none" strike="noStrike" kern="1200" cap="none" spc="0" normalizeH="0" baseline="0" mc:Ignorable="hp" hp:hslEmbossed="0">
                <a:ln w="9525">
                  <a:solidFill>
                    <a:srgbClr val="ffffff"/>
                  </a:solidFill>
                </a:ln>
                <a:solidFill>
                  <a:srgbClr val="ff6600"/>
                </a:solidFill>
                <a:latin typeface="Noto Sans"/>
                <a:ea typeface="Noto Sans"/>
                <a:cs typeface="Noto Sans"/>
              </a:rPr>
              <a:t>Same behaviors, different reactions</a:t>
            </a:r>
            <a:r>
              <a:rPr xmlns:mc="http://schemas.openxmlformats.org/markup-compatibility/2006" xmlns:hp="http://schemas.haansoft.com/office/presentation/8.0" kumimoji="0" lang="ko-KR" altLang="en-US" sz="3700" b="1" i="0" u="none" strike="noStrike" kern="1200" cap="none" spc="-1400" normalizeH="0" baseline="0" mc:Ignorable="hp" hp:hslEmbossed="0">
                <a:ln w="9525">
                  <a:solidFill>
                    <a:srgbClr val="ffffff"/>
                  </a:solidFill>
                </a:ln>
                <a:solidFill>
                  <a:srgbClr val="ff6600"/>
                </a:solidFill>
                <a:latin typeface="Noto Sans"/>
                <a:ea typeface="Noto Sans"/>
                <a:cs typeface="Noto Sans"/>
              </a:rPr>
              <a:t>（</a:t>
            </a:r>
            <a:r>
              <a:rPr xmlns:mc="http://schemas.openxmlformats.org/markup-compatibility/2006" xmlns:hp="http://schemas.haansoft.com/office/presentation/8.0" kumimoji="0" lang="en-US" altLang="ko-KR" sz="3700" b="1" i="0" u="none" strike="noStrike" kern="1200" cap="none" spc="0" normalizeH="0" baseline="0" mc:Ignorable="hp" hp:hslEmbossed="0">
                <a:ln w="9525">
                  <a:solidFill>
                    <a:srgbClr val="ffffff"/>
                  </a:solidFill>
                </a:ln>
                <a:solidFill>
                  <a:srgbClr val="ff6600"/>
                </a:solidFill>
                <a:latin typeface="Noto Sans"/>
                <a:ea typeface="Noto Sans"/>
                <a:cs typeface="Noto Sans"/>
              </a:rPr>
              <a:t>results)!</a:t>
            </a:r>
            <a:endParaRPr xmlns:mc="http://schemas.openxmlformats.org/markup-compatibility/2006" xmlns:hp="http://schemas.haansoft.com/office/presentation/8.0" kumimoji="0" lang="en-US" altLang="ko-KR" sz="3700" b="1" i="0" u="none" strike="noStrike" kern="1200" cap="none" spc="0" normalizeH="0" baseline="0" mc:Ignorable="hp" hp:hslEmbossed="0">
              <a:ln w="9525">
                <a:solidFill>
                  <a:srgbClr val="ffffff"/>
                </a:solidFill>
              </a:ln>
              <a:solidFill>
                <a:srgbClr val="ff6600"/>
              </a:solidFill>
              <a:latin typeface="Noto Sans"/>
              <a:ea typeface="Noto Sans"/>
              <a:cs typeface="Noto Sans"/>
            </a:endParaRPr>
          </a:p>
        </p:txBody>
      </p:sp>
      <p:pic>
        <p:nvPicPr>
          <p:cNvPr id="123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743984" y="1607972"/>
            <a:ext cx="3016011" cy="3642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69245"/>
            <a:ext cx="12191999" cy="129050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9" name="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30150" b="30150"/>
          <a:stretch>
            <a:fillRect/>
          </a:stretch>
        </p:blipFill>
        <p:spPr>
          <a:xfrm>
            <a:off x="886046" y="0"/>
            <a:ext cx="10419907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</p:pic>
      <p:sp>
        <p:nvSpPr>
          <p:cNvPr id="108" name="Rectangle 30"/>
          <p:cNvSpPr/>
          <p:nvPr/>
        </p:nvSpPr>
        <p:spPr>
          <a:xfrm>
            <a:off x="405114" y="3561880"/>
            <a:ext cx="11470510" cy="30935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algn="t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직사각형 6"/>
          <p:cNvSpPr/>
          <p:nvPr/>
        </p:nvSpPr>
        <p:spPr>
          <a:xfrm>
            <a:off x="885825" y="0"/>
            <a:ext cx="10420350" cy="34290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818580" y="1036933"/>
            <a:ext cx="4637576" cy="13043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80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Contents</a:t>
            </a:r>
            <a:endParaRPr lang="en-US" altLang="ko-KR" sz="80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grpSp>
        <p:nvGrpSpPr>
          <p:cNvPr id="36" name="Group 9"/>
          <p:cNvGrpSpPr/>
          <p:nvPr/>
        </p:nvGrpSpPr>
        <p:grpSpPr>
          <a:xfrm rot="0">
            <a:off x="930274" y="3964455"/>
            <a:ext cx="350837" cy="372533"/>
            <a:chOff x="903288" y="6518275"/>
            <a:chExt cx="271462" cy="266700"/>
          </a:xfrm>
          <a:solidFill>
            <a:schemeClr val="accent1">
              <a:lumMod val="75000"/>
            </a:schemeClr>
          </a:solidFill>
        </p:grpSpPr>
        <p:sp>
          <p:nvSpPr>
            <p:cNvPr id="37" name="Freeform 1840"/>
            <p:cNvSpPr/>
            <p:nvPr/>
          </p:nvSpPr>
          <p:spPr>
            <a:xfrm>
              <a:off x="946150" y="6518275"/>
              <a:ext cx="228600" cy="204788"/>
            </a:xfrm>
            <a:custGeom>
              <a:avLst/>
              <a:gdLst>
                <a:gd name="T0" fmla="*/ 566 w 574"/>
                <a:gd name="T1" fmla="*/ 6 h 515"/>
                <a:gd name="T2" fmla="*/ 562 w 574"/>
                <a:gd name="T3" fmla="*/ 3 h 515"/>
                <a:gd name="T4" fmla="*/ 557 w 574"/>
                <a:gd name="T5" fmla="*/ 1 h 515"/>
                <a:gd name="T6" fmla="*/ 553 w 574"/>
                <a:gd name="T7" fmla="*/ 0 h 515"/>
                <a:gd name="T8" fmla="*/ 549 w 574"/>
                <a:gd name="T9" fmla="*/ 0 h 515"/>
                <a:gd name="T10" fmla="*/ 544 w 574"/>
                <a:gd name="T11" fmla="*/ 1 h 515"/>
                <a:gd name="T12" fmla="*/ 540 w 574"/>
                <a:gd name="T13" fmla="*/ 3 h 515"/>
                <a:gd name="T14" fmla="*/ 535 w 574"/>
                <a:gd name="T15" fmla="*/ 6 h 515"/>
                <a:gd name="T16" fmla="*/ 532 w 574"/>
                <a:gd name="T17" fmla="*/ 10 h 515"/>
                <a:gd name="T18" fmla="*/ 165 w 574"/>
                <a:gd name="T19" fmla="*/ 456 h 515"/>
                <a:gd name="T20" fmla="*/ 41 w 574"/>
                <a:gd name="T21" fmla="*/ 330 h 515"/>
                <a:gd name="T22" fmla="*/ 36 w 574"/>
                <a:gd name="T23" fmla="*/ 327 h 515"/>
                <a:gd name="T24" fmla="*/ 33 w 574"/>
                <a:gd name="T25" fmla="*/ 325 h 515"/>
                <a:gd name="T26" fmla="*/ 28 w 574"/>
                <a:gd name="T27" fmla="*/ 324 h 515"/>
                <a:gd name="T28" fmla="*/ 23 w 574"/>
                <a:gd name="T29" fmla="*/ 324 h 515"/>
                <a:gd name="T30" fmla="*/ 18 w 574"/>
                <a:gd name="T31" fmla="*/ 324 h 515"/>
                <a:gd name="T32" fmla="*/ 14 w 574"/>
                <a:gd name="T33" fmla="*/ 325 h 515"/>
                <a:gd name="T34" fmla="*/ 11 w 574"/>
                <a:gd name="T35" fmla="*/ 327 h 515"/>
                <a:gd name="T36" fmla="*/ 6 w 574"/>
                <a:gd name="T37" fmla="*/ 330 h 515"/>
                <a:gd name="T38" fmla="*/ 3 w 574"/>
                <a:gd name="T39" fmla="*/ 335 h 515"/>
                <a:gd name="T40" fmla="*/ 1 w 574"/>
                <a:gd name="T41" fmla="*/ 339 h 515"/>
                <a:gd name="T42" fmla="*/ 0 w 574"/>
                <a:gd name="T43" fmla="*/ 343 h 515"/>
                <a:gd name="T44" fmla="*/ 0 w 574"/>
                <a:gd name="T45" fmla="*/ 348 h 515"/>
                <a:gd name="T46" fmla="*/ 0 w 574"/>
                <a:gd name="T47" fmla="*/ 352 h 515"/>
                <a:gd name="T48" fmla="*/ 1 w 574"/>
                <a:gd name="T49" fmla="*/ 357 h 515"/>
                <a:gd name="T50" fmla="*/ 3 w 574"/>
                <a:gd name="T51" fmla="*/ 361 h 515"/>
                <a:gd name="T52" fmla="*/ 6 w 574"/>
                <a:gd name="T53" fmla="*/ 365 h 515"/>
                <a:gd name="T54" fmla="*/ 150 w 574"/>
                <a:gd name="T55" fmla="*/ 509 h 515"/>
                <a:gd name="T56" fmla="*/ 154 w 574"/>
                <a:gd name="T57" fmla="*/ 511 h 515"/>
                <a:gd name="T58" fmla="*/ 158 w 574"/>
                <a:gd name="T59" fmla="*/ 513 h 515"/>
                <a:gd name="T60" fmla="*/ 162 w 574"/>
                <a:gd name="T61" fmla="*/ 515 h 515"/>
                <a:gd name="T62" fmla="*/ 168 w 574"/>
                <a:gd name="T63" fmla="*/ 515 h 515"/>
                <a:gd name="T64" fmla="*/ 168 w 574"/>
                <a:gd name="T65" fmla="*/ 515 h 515"/>
                <a:gd name="T66" fmla="*/ 169 w 574"/>
                <a:gd name="T67" fmla="*/ 515 h 515"/>
                <a:gd name="T68" fmla="*/ 173 w 574"/>
                <a:gd name="T69" fmla="*/ 515 h 515"/>
                <a:gd name="T70" fmla="*/ 178 w 574"/>
                <a:gd name="T71" fmla="*/ 512 h 515"/>
                <a:gd name="T72" fmla="*/ 182 w 574"/>
                <a:gd name="T73" fmla="*/ 510 h 515"/>
                <a:gd name="T74" fmla="*/ 185 w 574"/>
                <a:gd name="T75" fmla="*/ 507 h 515"/>
                <a:gd name="T76" fmla="*/ 570 w 574"/>
                <a:gd name="T77" fmla="*/ 40 h 515"/>
                <a:gd name="T78" fmla="*/ 572 w 574"/>
                <a:gd name="T79" fmla="*/ 35 h 515"/>
                <a:gd name="T80" fmla="*/ 574 w 574"/>
                <a:gd name="T81" fmla="*/ 31 h 515"/>
                <a:gd name="T82" fmla="*/ 574 w 574"/>
                <a:gd name="T83" fmla="*/ 26 h 515"/>
                <a:gd name="T84" fmla="*/ 574 w 574"/>
                <a:gd name="T85" fmla="*/ 22 h 515"/>
                <a:gd name="T86" fmla="*/ 574 w 574"/>
                <a:gd name="T87" fmla="*/ 18 h 515"/>
                <a:gd name="T88" fmla="*/ 572 w 574"/>
                <a:gd name="T89" fmla="*/ 13 h 515"/>
                <a:gd name="T90" fmla="*/ 570 w 574"/>
                <a:gd name="T91" fmla="*/ 9 h 515"/>
                <a:gd name="T92" fmla="*/ 566 w 574"/>
                <a:gd name="T93" fmla="*/ 6 h 5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4" h="515">
                  <a:moveTo>
                    <a:pt x="566" y="6"/>
                  </a:moveTo>
                  <a:lnTo>
                    <a:pt x="562" y="3"/>
                  </a:lnTo>
                  <a:lnTo>
                    <a:pt x="557" y="1"/>
                  </a:lnTo>
                  <a:lnTo>
                    <a:pt x="553" y="0"/>
                  </a:lnTo>
                  <a:lnTo>
                    <a:pt x="549" y="0"/>
                  </a:lnTo>
                  <a:lnTo>
                    <a:pt x="544" y="1"/>
                  </a:lnTo>
                  <a:lnTo>
                    <a:pt x="540" y="3"/>
                  </a:lnTo>
                  <a:lnTo>
                    <a:pt x="535" y="6"/>
                  </a:lnTo>
                  <a:lnTo>
                    <a:pt x="532" y="10"/>
                  </a:lnTo>
                  <a:lnTo>
                    <a:pt x="165" y="456"/>
                  </a:lnTo>
                  <a:lnTo>
                    <a:pt x="41" y="330"/>
                  </a:lnTo>
                  <a:lnTo>
                    <a:pt x="36" y="327"/>
                  </a:lnTo>
                  <a:lnTo>
                    <a:pt x="33" y="325"/>
                  </a:lnTo>
                  <a:lnTo>
                    <a:pt x="28" y="324"/>
                  </a:lnTo>
                  <a:lnTo>
                    <a:pt x="23" y="324"/>
                  </a:lnTo>
                  <a:lnTo>
                    <a:pt x="18" y="324"/>
                  </a:lnTo>
                  <a:lnTo>
                    <a:pt x="14" y="325"/>
                  </a:lnTo>
                  <a:lnTo>
                    <a:pt x="11" y="327"/>
                  </a:lnTo>
                  <a:lnTo>
                    <a:pt x="6" y="330"/>
                  </a:lnTo>
                  <a:lnTo>
                    <a:pt x="3" y="335"/>
                  </a:lnTo>
                  <a:lnTo>
                    <a:pt x="1" y="339"/>
                  </a:lnTo>
                  <a:lnTo>
                    <a:pt x="0" y="343"/>
                  </a:lnTo>
                  <a:lnTo>
                    <a:pt x="0" y="348"/>
                  </a:lnTo>
                  <a:lnTo>
                    <a:pt x="0" y="352"/>
                  </a:lnTo>
                  <a:lnTo>
                    <a:pt x="1" y="357"/>
                  </a:lnTo>
                  <a:lnTo>
                    <a:pt x="3" y="361"/>
                  </a:lnTo>
                  <a:lnTo>
                    <a:pt x="6" y="365"/>
                  </a:lnTo>
                  <a:lnTo>
                    <a:pt x="150" y="509"/>
                  </a:lnTo>
                  <a:lnTo>
                    <a:pt x="154" y="511"/>
                  </a:lnTo>
                  <a:lnTo>
                    <a:pt x="158" y="513"/>
                  </a:lnTo>
                  <a:lnTo>
                    <a:pt x="162" y="515"/>
                  </a:lnTo>
                  <a:lnTo>
                    <a:pt x="168" y="515"/>
                  </a:lnTo>
                  <a:lnTo>
                    <a:pt x="168" y="515"/>
                  </a:lnTo>
                  <a:lnTo>
                    <a:pt x="169" y="515"/>
                  </a:lnTo>
                  <a:lnTo>
                    <a:pt x="173" y="515"/>
                  </a:lnTo>
                  <a:lnTo>
                    <a:pt x="178" y="512"/>
                  </a:lnTo>
                  <a:lnTo>
                    <a:pt x="182" y="510"/>
                  </a:lnTo>
                  <a:lnTo>
                    <a:pt x="185" y="507"/>
                  </a:lnTo>
                  <a:lnTo>
                    <a:pt x="570" y="40"/>
                  </a:lnTo>
                  <a:lnTo>
                    <a:pt x="572" y="35"/>
                  </a:lnTo>
                  <a:lnTo>
                    <a:pt x="574" y="31"/>
                  </a:lnTo>
                  <a:lnTo>
                    <a:pt x="574" y="26"/>
                  </a:lnTo>
                  <a:lnTo>
                    <a:pt x="574" y="22"/>
                  </a:lnTo>
                  <a:lnTo>
                    <a:pt x="574" y="18"/>
                  </a:lnTo>
                  <a:lnTo>
                    <a:pt x="572" y="13"/>
                  </a:lnTo>
                  <a:lnTo>
                    <a:pt x="570" y="9"/>
                  </a:lnTo>
                  <a:lnTo>
                    <a:pt x="566" y="6"/>
                  </a:lnTo>
                  <a:close/>
                </a:path>
              </a:pathLst>
            </a:custGeom>
            <a:solidFill>
              <a:srgbClr val="141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en-US" sz="2300">
                <a:solidFill>
                  <a:schemeClr val="lt1"/>
                </a:solidFill>
              </a:endParaRPr>
            </a:p>
          </p:txBody>
        </p:sp>
        <p:sp>
          <p:nvSpPr>
            <p:cNvPr id="38" name="Freeform 1841"/>
            <p:cNvSpPr/>
            <p:nvPr/>
          </p:nvSpPr>
          <p:spPr>
            <a:xfrm>
              <a:off x="903288" y="6546850"/>
              <a:ext cx="238125" cy="238125"/>
            </a:xfrm>
            <a:custGeom>
              <a:avLst/>
              <a:gdLst>
                <a:gd name="T0" fmla="*/ 569 w 599"/>
                <a:gd name="T1" fmla="*/ 220 h 598"/>
                <a:gd name="T2" fmla="*/ 562 w 599"/>
                <a:gd name="T3" fmla="*/ 223 h 598"/>
                <a:gd name="T4" fmla="*/ 555 w 599"/>
                <a:gd name="T5" fmla="*/ 229 h 598"/>
                <a:gd name="T6" fmla="*/ 552 w 599"/>
                <a:gd name="T7" fmla="*/ 238 h 598"/>
                <a:gd name="T8" fmla="*/ 551 w 599"/>
                <a:gd name="T9" fmla="*/ 551 h 598"/>
                <a:gd name="T10" fmla="*/ 48 w 599"/>
                <a:gd name="T11" fmla="*/ 47 h 598"/>
                <a:gd name="T12" fmla="*/ 421 w 599"/>
                <a:gd name="T13" fmla="*/ 47 h 598"/>
                <a:gd name="T14" fmla="*/ 430 w 599"/>
                <a:gd name="T15" fmla="*/ 44 h 598"/>
                <a:gd name="T16" fmla="*/ 436 w 599"/>
                <a:gd name="T17" fmla="*/ 37 h 598"/>
                <a:gd name="T18" fmla="*/ 440 w 599"/>
                <a:gd name="T19" fmla="*/ 28 h 598"/>
                <a:gd name="T20" fmla="*/ 440 w 599"/>
                <a:gd name="T21" fmla="*/ 19 h 598"/>
                <a:gd name="T22" fmla="*/ 436 w 599"/>
                <a:gd name="T23" fmla="*/ 11 h 598"/>
                <a:gd name="T24" fmla="*/ 430 w 599"/>
                <a:gd name="T25" fmla="*/ 4 h 598"/>
                <a:gd name="T26" fmla="*/ 421 w 599"/>
                <a:gd name="T27" fmla="*/ 0 h 598"/>
                <a:gd name="T28" fmla="*/ 24 w 599"/>
                <a:gd name="T29" fmla="*/ 0 h 598"/>
                <a:gd name="T30" fmla="*/ 14 w 599"/>
                <a:gd name="T31" fmla="*/ 2 h 598"/>
                <a:gd name="T32" fmla="*/ 6 w 599"/>
                <a:gd name="T33" fmla="*/ 6 h 598"/>
                <a:gd name="T34" fmla="*/ 2 w 599"/>
                <a:gd name="T35" fmla="*/ 14 h 598"/>
                <a:gd name="T36" fmla="*/ 0 w 599"/>
                <a:gd name="T37" fmla="*/ 24 h 598"/>
                <a:gd name="T38" fmla="*/ 1 w 599"/>
                <a:gd name="T39" fmla="*/ 579 h 598"/>
                <a:gd name="T40" fmla="*/ 4 w 599"/>
                <a:gd name="T41" fmla="*/ 588 h 598"/>
                <a:gd name="T42" fmla="*/ 11 w 599"/>
                <a:gd name="T43" fmla="*/ 595 h 598"/>
                <a:gd name="T44" fmla="*/ 18 w 599"/>
                <a:gd name="T45" fmla="*/ 598 h 598"/>
                <a:gd name="T46" fmla="*/ 575 w 599"/>
                <a:gd name="T47" fmla="*/ 598 h 598"/>
                <a:gd name="T48" fmla="*/ 584 w 599"/>
                <a:gd name="T49" fmla="*/ 597 h 598"/>
                <a:gd name="T50" fmla="*/ 591 w 599"/>
                <a:gd name="T51" fmla="*/ 592 h 598"/>
                <a:gd name="T52" fmla="*/ 597 w 599"/>
                <a:gd name="T53" fmla="*/ 584 h 598"/>
                <a:gd name="T54" fmla="*/ 599 w 599"/>
                <a:gd name="T55" fmla="*/ 575 h 598"/>
                <a:gd name="T56" fmla="*/ 598 w 599"/>
                <a:gd name="T57" fmla="*/ 238 h 598"/>
                <a:gd name="T58" fmla="*/ 595 w 599"/>
                <a:gd name="T59" fmla="*/ 229 h 598"/>
                <a:gd name="T60" fmla="*/ 588 w 599"/>
                <a:gd name="T61" fmla="*/ 223 h 598"/>
                <a:gd name="T62" fmla="*/ 579 w 599"/>
                <a:gd name="T63" fmla="*/ 220 h 5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9" h="598">
                  <a:moveTo>
                    <a:pt x="575" y="218"/>
                  </a:moveTo>
                  <a:lnTo>
                    <a:pt x="569" y="220"/>
                  </a:lnTo>
                  <a:lnTo>
                    <a:pt x="565" y="221"/>
                  </a:lnTo>
                  <a:lnTo>
                    <a:pt x="562" y="223"/>
                  </a:lnTo>
                  <a:lnTo>
                    <a:pt x="557" y="226"/>
                  </a:lnTo>
                  <a:lnTo>
                    <a:pt x="555" y="229"/>
                  </a:lnTo>
                  <a:lnTo>
                    <a:pt x="553" y="234"/>
                  </a:lnTo>
                  <a:lnTo>
                    <a:pt x="552" y="238"/>
                  </a:lnTo>
                  <a:lnTo>
                    <a:pt x="551" y="243"/>
                  </a:lnTo>
                  <a:lnTo>
                    <a:pt x="551" y="551"/>
                  </a:lnTo>
                  <a:lnTo>
                    <a:pt x="48" y="551"/>
                  </a:lnTo>
                  <a:lnTo>
                    <a:pt x="48" y="47"/>
                  </a:lnTo>
                  <a:lnTo>
                    <a:pt x="416" y="47"/>
                  </a:lnTo>
                  <a:lnTo>
                    <a:pt x="421" y="47"/>
                  </a:lnTo>
                  <a:lnTo>
                    <a:pt x="426" y="46"/>
                  </a:lnTo>
                  <a:lnTo>
                    <a:pt x="430" y="44"/>
                  </a:lnTo>
                  <a:lnTo>
                    <a:pt x="433" y="41"/>
                  </a:lnTo>
                  <a:lnTo>
                    <a:pt x="436" y="37"/>
                  </a:lnTo>
                  <a:lnTo>
                    <a:pt x="438" y="33"/>
                  </a:lnTo>
                  <a:lnTo>
                    <a:pt x="440" y="28"/>
                  </a:lnTo>
                  <a:lnTo>
                    <a:pt x="440" y="24"/>
                  </a:lnTo>
                  <a:lnTo>
                    <a:pt x="440" y="19"/>
                  </a:lnTo>
                  <a:lnTo>
                    <a:pt x="438" y="14"/>
                  </a:lnTo>
                  <a:lnTo>
                    <a:pt x="436" y="11"/>
                  </a:lnTo>
                  <a:lnTo>
                    <a:pt x="433" y="6"/>
                  </a:lnTo>
                  <a:lnTo>
                    <a:pt x="430" y="4"/>
                  </a:lnTo>
                  <a:lnTo>
                    <a:pt x="426" y="2"/>
                  </a:lnTo>
                  <a:lnTo>
                    <a:pt x="421" y="0"/>
                  </a:lnTo>
                  <a:lnTo>
                    <a:pt x="416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4" y="2"/>
                  </a:lnTo>
                  <a:lnTo>
                    <a:pt x="11" y="4"/>
                  </a:lnTo>
                  <a:lnTo>
                    <a:pt x="6" y="6"/>
                  </a:lnTo>
                  <a:lnTo>
                    <a:pt x="4" y="11"/>
                  </a:lnTo>
                  <a:lnTo>
                    <a:pt x="2" y="14"/>
                  </a:lnTo>
                  <a:lnTo>
                    <a:pt x="1" y="19"/>
                  </a:lnTo>
                  <a:lnTo>
                    <a:pt x="0" y="24"/>
                  </a:lnTo>
                  <a:lnTo>
                    <a:pt x="0" y="575"/>
                  </a:lnTo>
                  <a:lnTo>
                    <a:pt x="1" y="579"/>
                  </a:lnTo>
                  <a:lnTo>
                    <a:pt x="2" y="584"/>
                  </a:lnTo>
                  <a:lnTo>
                    <a:pt x="4" y="588"/>
                  </a:lnTo>
                  <a:lnTo>
                    <a:pt x="6" y="592"/>
                  </a:lnTo>
                  <a:lnTo>
                    <a:pt x="11" y="595"/>
                  </a:lnTo>
                  <a:lnTo>
                    <a:pt x="14" y="597"/>
                  </a:lnTo>
                  <a:lnTo>
                    <a:pt x="18" y="598"/>
                  </a:lnTo>
                  <a:lnTo>
                    <a:pt x="24" y="598"/>
                  </a:lnTo>
                  <a:lnTo>
                    <a:pt x="575" y="598"/>
                  </a:lnTo>
                  <a:lnTo>
                    <a:pt x="579" y="598"/>
                  </a:lnTo>
                  <a:lnTo>
                    <a:pt x="584" y="597"/>
                  </a:lnTo>
                  <a:lnTo>
                    <a:pt x="588" y="595"/>
                  </a:lnTo>
                  <a:lnTo>
                    <a:pt x="591" y="592"/>
                  </a:lnTo>
                  <a:lnTo>
                    <a:pt x="595" y="588"/>
                  </a:lnTo>
                  <a:lnTo>
                    <a:pt x="597" y="584"/>
                  </a:lnTo>
                  <a:lnTo>
                    <a:pt x="598" y="579"/>
                  </a:lnTo>
                  <a:lnTo>
                    <a:pt x="599" y="575"/>
                  </a:lnTo>
                  <a:lnTo>
                    <a:pt x="599" y="243"/>
                  </a:lnTo>
                  <a:lnTo>
                    <a:pt x="598" y="238"/>
                  </a:lnTo>
                  <a:lnTo>
                    <a:pt x="597" y="234"/>
                  </a:lnTo>
                  <a:lnTo>
                    <a:pt x="595" y="229"/>
                  </a:lnTo>
                  <a:lnTo>
                    <a:pt x="591" y="226"/>
                  </a:lnTo>
                  <a:lnTo>
                    <a:pt x="588" y="223"/>
                  </a:lnTo>
                  <a:lnTo>
                    <a:pt x="584" y="221"/>
                  </a:lnTo>
                  <a:lnTo>
                    <a:pt x="579" y="220"/>
                  </a:lnTo>
                  <a:lnTo>
                    <a:pt x="575" y="218"/>
                  </a:lnTo>
                  <a:close/>
                </a:path>
              </a:pathLst>
            </a:custGeom>
            <a:solidFill>
              <a:srgbClr val="141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en-US" sz="2300">
                <a:solidFill>
                  <a:schemeClr val="lt1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237550" y="3946959"/>
            <a:ext cx="2844865" cy="442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300" b="1">
                <a:solidFill>
                  <a:srgbClr val="141444"/>
                </a:solidFill>
                <a:latin typeface="Noto Sans"/>
                <a:ea typeface="Noto Sans"/>
                <a:cs typeface="Noto Sans"/>
              </a:rPr>
              <a:t>Sexual Crimes</a:t>
            </a:r>
            <a:endParaRPr lang="en-US" altLang="ko-KR" sz="2300" b="1">
              <a:solidFill>
                <a:srgbClr val="141444"/>
              </a:solidFill>
              <a:latin typeface="Noto Sans"/>
              <a:ea typeface="Noto Sans"/>
              <a:cs typeface="Noto Sans"/>
            </a:endParaRPr>
          </a:p>
        </p:txBody>
      </p:sp>
      <p:grpSp>
        <p:nvGrpSpPr>
          <p:cNvPr id="52" name="Group 9"/>
          <p:cNvGrpSpPr/>
          <p:nvPr/>
        </p:nvGrpSpPr>
        <p:grpSpPr>
          <a:xfrm rot="0">
            <a:off x="930274" y="5315735"/>
            <a:ext cx="350837" cy="372533"/>
            <a:chOff x="903288" y="6518275"/>
            <a:chExt cx="271462" cy="266700"/>
          </a:xfrm>
          <a:solidFill>
            <a:schemeClr val="accent1">
              <a:lumMod val="75000"/>
            </a:schemeClr>
          </a:solidFill>
        </p:grpSpPr>
        <p:sp>
          <p:nvSpPr>
            <p:cNvPr id="53" name="Freeform 1840"/>
            <p:cNvSpPr/>
            <p:nvPr/>
          </p:nvSpPr>
          <p:spPr>
            <a:xfrm>
              <a:off x="946150" y="6518275"/>
              <a:ext cx="228600" cy="204788"/>
            </a:xfrm>
            <a:custGeom>
              <a:avLst/>
              <a:gdLst>
                <a:gd name="T0" fmla="*/ 566 w 574"/>
                <a:gd name="T1" fmla="*/ 6 h 515"/>
                <a:gd name="T2" fmla="*/ 562 w 574"/>
                <a:gd name="T3" fmla="*/ 3 h 515"/>
                <a:gd name="T4" fmla="*/ 557 w 574"/>
                <a:gd name="T5" fmla="*/ 1 h 515"/>
                <a:gd name="T6" fmla="*/ 553 w 574"/>
                <a:gd name="T7" fmla="*/ 0 h 515"/>
                <a:gd name="T8" fmla="*/ 549 w 574"/>
                <a:gd name="T9" fmla="*/ 0 h 515"/>
                <a:gd name="T10" fmla="*/ 544 w 574"/>
                <a:gd name="T11" fmla="*/ 1 h 515"/>
                <a:gd name="T12" fmla="*/ 540 w 574"/>
                <a:gd name="T13" fmla="*/ 3 h 515"/>
                <a:gd name="T14" fmla="*/ 535 w 574"/>
                <a:gd name="T15" fmla="*/ 6 h 515"/>
                <a:gd name="T16" fmla="*/ 532 w 574"/>
                <a:gd name="T17" fmla="*/ 10 h 515"/>
                <a:gd name="T18" fmla="*/ 165 w 574"/>
                <a:gd name="T19" fmla="*/ 456 h 515"/>
                <a:gd name="T20" fmla="*/ 41 w 574"/>
                <a:gd name="T21" fmla="*/ 330 h 515"/>
                <a:gd name="T22" fmla="*/ 36 w 574"/>
                <a:gd name="T23" fmla="*/ 327 h 515"/>
                <a:gd name="T24" fmla="*/ 33 w 574"/>
                <a:gd name="T25" fmla="*/ 325 h 515"/>
                <a:gd name="T26" fmla="*/ 28 w 574"/>
                <a:gd name="T27" fmla="*/ 324 h 515"/>
                <a:gd name="T28" fmla="*/ 23 w 574"/>
                <a:gd name="T29" fmla="*/ 324 h 515"/>
                <a:gd name="T30" fmla="*/ 18 w 574"/>
                <a:gd name="T31" fmla="*/ 324 h 515"/>
                <a:gd name="T32" fmla="*/ 14 w 574"/>
                <a:gd name="T33" fmla="*/ 325 h 515"/>
                <a:gd name="T34" fmla="*/ 11 w 574"/>
                <a:gd name="T35" fmla="*/ 327 h 515"/>
                <a:gd name="T36" fmla="*/ 6 w 574"/>
                <a:gd name="T37" fmla="*/ 330 h 515"/>
                <a:gd name="T38" fmla="*/ 3 w 574"/>
                <a:gd name="T39" fmla="*/ 335 h 515"/>
                <a:gd name="T40" fmla="*/ 1 w 574"/>
                <a:gd name="T41" fmla="*/ 339 h 515"/>
                <a:gd name="T42" fmla="*/ 0 w 574"/>
                <a:gd name="T43" fmla="*/ 343 h 515"/>
                <a:gd name="T44" fmla="*/ 0 w 574"/>
                <a:gd name="T45" fmla="*/ 348 h 515"/>
                <a:gd name="T46" fmla="*/ 0 w 574"/>
                <a:gd name="T47" fmla="*/ 352 h 515"/>
                <a:gd name="T48" fmla="*/ 1 w 574"/>
                <a:gd name="T49" fmla="*/ 357 h 515"/>
                <a:gd name="T50" fmla="*/ 3 w 574"/>
                <a:gd name="T51" fmla="*/ 361 h 515"/>
                <a:gd name="T52" fmla="*/ 6 w 574"/>
                <a:gd name="T53" fmla="*/ 365 h 515"/>
                <a:gd name="T54" fmla="*/ 150 w 574"/>
                <a:gd name="T55" fmla="*/ 509 h 515"/>
                <a:gd name="T56" fmla="*/ 154 w 574"/>
                <a:gd name="T57" fmla="*/ 511 h 515"/>
                <a:gd name="T58" fmla="*/ 158 w 574"/>
                <a:gd name="T59" fmla="*/ 513 h 515"/>
                <a:gd name="T60" fmla="*/ 162 w 574"/>
                <a:gd name="T61" fmla="*/ 515 h 515"/>
                <a:gd name="T62" fmla="*/ 168 w 574"/>
                <a:gd name="T63" fmla="*/ 515 h 515"/>
                <a:gd name="T64" fmla="*/ 168 w 574"/>
                <a:gd name="T65" fmla="*/ 515 h 515"/>
                <a:gd name="T66" fmla="*/ 169 w 574"/>
                <a:gd name="T67" fmla="*/ 515 h 515"/>
                <a:gd name="T68" fmla="*/ 173 w 574"/>
                <a:gd name="T69" fmla="*/ 515 h 515"/>
                <a:gd name="T70" fmla="*/ 178 w 574"/>
                <a:gd name="T71" fmla="*/ 512 h 515"/>
                <a:gd name="T72" fmla="*/ 182 w 574"/>
                <a:gd name="T73" fmla="*/ 510 h 515"/>
                <a:gd name="T74" fmla="*/ 185 w 574"/>
                <a:gd name="T75" fmla="*/ 507 h 515"/>
                <a:gd name="T76" fmla="*/ 570 w 574"/>
                <a:gd name="T77" fmla="*/ 40 h 515"/>
                <a:gd name="T78" fmla="*/ 572 w 574"/>
                <a:gd name="T79" fmla="*/ 35 h 515"/>
                <a:gd name="T80" fmla="*/ 574 w 574"/>
                <a:gd name="T81" fmla="*/ 31 h 515"/>
                <a:gd name="T82" fmla="*/ 574 w 574"/>
                <a:gd name="T83" fmla="*/ 26 h 515"/>
                <a:gd name="T84" fmla="*/ 574 w 574"/>
                <a:gd name="T85" fmla="*/ 22 h 515"/>
                <a:gd name="T86" fmla="*/ 574 w 574"/>
                <a:gd name="T87" fmla="*/ 18 h 515"/>
                <a:gd name="T88" fmla="*/ 572 w 574"/>
                <a:gd name="T89" fmla="*/ 13 h 515"/>
                <a:gd name="T90" fmla="*/ 570 w 574"/>
                <a:gd name="T91" fmla="*/ 9 h 515"/>
                <a:gd name="T92" fmla="*/ 566 w 574"/>
                <a:gd name="T93" fmla="*/ 6 h 5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4" h="515">
                  <a:moveTo>
                    <a:pt x="566" y="6"/>
                  </a:moveTo>
                  <a:lnTo>
                    <a:pt x="562" y="3"/>
                  </a:lnTo>
                  <a:lnTo>
                    <a:pt x="557" y="1"/>
                  </a:lnTo>
                  <a:lnTo>
                    <a:pt x="553" y="0"/>
                  </a:lnTo>
                  <a:lnTo>
                    <a:pt x="549" y="0"/>
                  </a:lnTo>
                  <a:lnTo>
                    <a:pt x="544" y="1"/>
                  </a:lnTo>
                  <a:lnTo>
                    <a:pt x="540" y="3"/>
                  </a:lnTo>
                  <a:lnTo>
                    <a:pt x="535" y="6"/>
                  </a:lnTo>
                  <a:lnTo>
                    <a:pt x="532" y="10"/>
                  </a:lnTo>
                  <a:lnTo>
                    <a:pt x="165" y="456"/>
                  </a:lnTo>
                  <a:lnTo>
                    <a:pt x="41" y="330"/>
                  </a:lnTo>
                  <a:lnTo>
                    <a:pt x="36" y="327"/>
                  </a:lnTo>
                  <a:lnTo>
                    <a:pt x="33" y="325"/>
                  </a:lnTo>
                  <a:lnTo>
                    <a:pt x="28" y="324"/>
                  </a:lnTo>
                  <a:lnTo>
                    <a:pt x="23" y="324"/>
                  </a:lnTo>
                  <a:lnTo>
                    <a:pt x="18" y="324"/>
                  </a:lnTo>
                  <a:lnTo>
                    <a:pt x="14" y="325"/>
                  </a:lnTo>
                  <a:lnTo>
                    <a:pt x="11" y="327"/>
                  </a:lnTo>
                  <a:lnTo>
                    <a:pt x="6" y="330"/>
                  </a:lnTo>
                  <a:lnTo>
                    <a:pt x="3" y="335"/>
                  </a:lnTo>
                  <a:lnTo>
                    <a:pt x="1" y="339"/>
                  </a:lnTo>
                  <a:lnTo>
                    <a:pt x="0" y="343"/>
                  </a:lnTo>
                  <a:lnTo>
                    <a:pt x="0" y="348"/>
                  </a:lnTo>
                  <a:lnTo>
                    <a:pt x="0" y="352"/>
                  </a:lnTo>
                  <a:lnTo>
                    <a:pt x="1" y="357"/>
                  </a:lnTo>
                  <a:lnTo>
                    <a:pt x="3" y="361"/>
                  </a:lnTo>
                  <a:lnTo>
                    <a:pt x="6" y="365"/>
                  </a:lnTo>
                  <a:lnTo>
                    <a:pt x="150" y="509"/>
                  </a:lnTo>
                  <a:lnTo>
                    <a:pt x="154" y="511"/>
                  </a:lnTo>
                  <a:lnTo>
                    <a:pt x="158" y="513"/>
                  </a:lnTo>
                  <a:lnTo>
                    <a:pt x="162" y="515"/>
                  </a:lnTo>
                  <a:lnTo>
                    <a:pt x="168" y="515"/>
                  </a:lnTo>
                  <a:lnTo>
                    <a:pt x="168" y="515"/>
                  </a:lnTo>
                  <a:lnTo>
                    <a:pt x="169" y="515"/>
                  </a:lnTo>
                  <a:lnTo>
                    <a:pt x="173" y="515"/>
                  </a:lnTo>
                  <a:lnTo>
                    <a:pt x="178" y="512"/>
                  </a:lnTo>
                  <a:lnTo>
                    <a:pt x="182" y="510"/>
                  </a:lnTo>
                  <a:lnTo>
                    <a:pt x="185" y="507"/>
                  </a:lnTo>
                  <a:lnTo>
                    <a:pt x="570" y="40"/>
                  </a:lnTo>
                  <a:lnTo>
                    <a:pt x="572" y="35"/>
                  </a:lnTo>
                  <a:lnTo>
                    <a:pt x="574" y="31"/>
                  </a:lnTo>
                  <a:lnTo>
                    <a:pt x="574" y="26"/>
                  </a:lnTo>
                  <a:lnTo>
                    <a:pt x="574" y="22"/>
                  </a:lnTo>
                  <a:lnTo>
                    <a:pt x="574" y="18"/>
                  </a:lnTo>
                  <a:lnTo>
                    <a:pt x="572" y="13"/>
                  </a:lnTo>
                  <a:lnTo>
                    <a:pt x="570" y="9"/>
                  </a:lnTo>
                  <a:lnTo>
                    <a:pt x="566" y="6"/>
                  </a:lnTo>
                  <a:close/>
                </a:path>
              </a:pathLst>
            </a:custGeom>
            <a:solidFill>
              <a:srgbClr val="141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en-US" sz="2300">
                <a:solidFill>
                  <a:schemeClr val="lt1"/>
                </a:solidFill>
              </a:endParaRPr>
            </a:p>
          </p:txBody>
        </p:sp>
        <p:sp>
          <p:nvSpPr>
            <p:cNvPr id="54" name="Freeform 1841"/>
            <p:cNvSpPr/>
            <p:nvPr/>
          </p:nvSpPr>
          <p:spPr>
            <a:xfrm>
              <a:off x="903288" y="6546850"/>
              <a:ext cx="238125" cy="238125"/>
            </a:xfrm>
            <a:custGeom>
              <a:avLst/>
              <a:gdLst>
                <a:gd name="T0" fmla="*/ 569 w 599"/>
                <a:gd name="T1" fmla="*/ 220 h 598"/>
                <a:gd name="T2" fmla="*/ 562 w 599"/>
                <a:gd name="T3" fmla="*/ 223 h 598"/>
                <a:gd name="T4" fmla="*/ 555 w 599"/>
                <a:gd name="T5" fmla="*/ 229 h 598"/>
                <a:gd name="T6" fmla="*/ 552 w 599"/>
                <a:gd name="T7" fmla="*/ 238 h 598"/>
                <a:gd name="T8" fmla="*/ 551 w 599"/>
                <a:gd name="T9" fmla="*/ 551 h 598"/>
                <a:gd name="T10" fmla="*/ 48 w 599"/>
                <a:gd name="T11" fmla="*/ 47 h 598"/>
                <a:gd name="T12" fmla="*/ 421 w 599"/>
                <a:gd name="T13" fmla="*/ 47 h 598"/>
                <a:gd name="T14" fmla="*/ 430 w 599"/>
                <a:gd name="T15" fmla="*/ 44 h 598"/>
                <a:gd name="T16" fmla="*/ 436 w 599"/>
                <a:gd name="T17" fmla="*/ 37 h 598"/>
                <a:gd name="T18" fmla="*/ 440 w 599"/>
                <a:gd name="T19" fmla="*/ 28 h 598"/>
                <a:gd name="T20" fmla="*/ 440 w 599"/>
                <a:gd name="T21" fmla="*/ 19 h 598"/>
                <a:gd name="T22" fmla="*/ 436 w 599"/>
                <a:gd name="T23" fmla="*/ 11 h 598"/>
                <a:gd name="T24" fmla="*/ 430 w 599"/>
                <a:gd name="T25" fmla="*/ 4 h 598"/>
                <a:gd name="T26" fmla="*/ 421 w 599"/>
                <a:gd name="T27" fmla="*/ 0 h 598"/>
                <a:gd name="T28" fmla="*/ 24 w 599"/>
                <a:gd name="T29" fmla="*/ 0 h 598"/>
                <a:gd name="T30" fmla="*/ 14 w 599"/>
                <a:gd name="T31" fmla="*/ 2 h 598"/>
                <a:gd name="T32" fmla="*/ 6 w 599"/>
                <a:gd name="T33" fmla="*/ 6 h 598"/>
                <a:gd name="T34" fmla="*/ 2 w 599"/>
                <a:gd name="T35" fmla="*/ 14 h 598"/>
                <a:gd name="T36" fmla="*/ 0 w 599"/>
                <a:gd name="T37" fmla="*/ 24 h 598"/>
                <a:gd name="T38" fmla="*/ 1 w 599"/>
                <a:gd name="T39" fmla="*/ 579 h 598"/>
                <a:gd name="T40" fmla="*/ 4 w 599"/>
                <a:gd name="T41" fmla="*/ 588 h 598"/>
                <a:gd name="T42" fmla="*/ 11 w 599"/>
                <a:gd name="T43" fmla="*/ 595 h 598"/>
                <a:gd name="T44" fmla="*/ 18 w 599"/>
                <a:gd name="T45" fmla="*/ 598 h 598"/>
                <a:gd name="T46" fmla="*/ 575 w 599"/>
                <a:gd name="T47" fmla="*/ 598 h 598"/>
                <a:gd name="T48" fmla="*/ 584 w 599"/>
                <a:gd name="T49" fmla="*/ 597 h 598"/>
                <a:gd name="T50" fmla="*/ 591 w 599"/>
                <a:gd name="T51" fmla="*/ 592 h 598"/>
                <a:gd name="T52" fmla="*/ 597 w 599"/>
                <a:gd name="T53" fmla="*/ 584 h 598"/>
                <a:gd name="T54" fmla="*/ 599 w 599"/>
                <a:gd name="T55" fmla="*/ 575 h 598"/>
                <a:gd name="T56" fmla="*/ 598 w 599"/>
                <a:gd name="T57" fmla="*/ 238 h 598"/>
                <a:gd name="T58" fmla="*/ 595 w 599"/>
                <a:gd name="T59" fmla="*/ 229 h 598"/>
                <a:gd name="T60" fmla="*/ 588 w 599"/>
                <a:gd name="T61" fmla="*/ 223 h 598"/>
                <a:gd name="T62" fmla="*/ 579 w 599"/>
                <a:gd name="T63" fmla="*/ 220 h 5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9" h="598">
                  <a:moveTo>
                    <a:pt x="575" y="218"/>
                  </a:moveTo>
                  <a:lnTo>
                    <a:pt x="569" y="220"/>
                  </a:lnTo>
                  <a:lnTo>
                    <a:pt x="565" y="221"/>
                  </a:lnTo>
                  <a:lnTo>
                    <a:pt x="562" y="223"/>
                  </a:lnTo>
                  <a:lnTo>
                    <a:pt x="557" y="226"/>
                  </a:lnTo>
                  <a:lnTo>
                    <a:pt x="555" y="229"/>
                  </a:lnTo>
                  <a:lnTo>
                    <a:pt x="553" y="234"/>
                  </a:lnTo>
                  <a:lnTo>
                    <a:pt x="552" y="238"/>
                  </a:lnTo>
                  <a:lnTo>
                    <a:pt x="551" y="243"/>
                  </a:lnTo>
                  <a:lnTo>
                    <a:pt x="551" y="551"/>
                  </a:lnTo>
                  <a:lnTo>
                    <a:pt x="48" y="551"/>
                  </a:lnTo>
                  <a:lnTo>
                    <a:pt x="48" y="47"/>
                  </a:lnTo>
                  <a:lnTo>
                    <a:pt x="416" y="47"/>
                  </a:lnTo>
                  <a:lnTo>
                    <a:pt x="421" y="47"/>
                  </a:lnTo>
                  <a:lnTo>
                    <a:pt x="426" y="46"/>
                  </a:lnTo>
                  <a:lnTo>
                    <a:pt x="430" y="44"/>
                  </a:lnTo>
                  <a:lnTo>
                    <a:pt x="433" y="41"/>
                  </a:lnTo>
                  <a:lnTo>
                    <a:pt x="436" y="37"/>
                  </a:lnTo>
                  <a:lnTo>
                    <a:pt x="438" y="33"/>
                  </a:lnTo>
                  <a:lnTo>
                    <a:pt x="440" y="28"/>
                  </a:lnTo>
                  <a:lnTo>
                    <a:pt x="440" y="24"/>
                  </a:lnTo>
                  <a:lnTo>
                    <a:pt x="440" y="19"/>
                  </a:lnTo>
                  <a:lnTo>
                    <a:pt x="438" y="14"/>
                  </a:lnTo>
                  <a:lnTo>
                    <a:pt x="436" y="11"/>
                  </a:lnTo>
                  <a:lnTo>
                    <a:pt x="433" y="6"/>
                  </a:lnTo>
                  <a:lnTo>
                    <a:pt x="430" y="4"/>
                  </a:lnTo>
                  <a:lnTo>
                    <a:pt x="426" y="2"/>
                  </a:lnTo>
                  <a:lnTo>
                    <a:pt x="421" y="0"/>
                  </a:lnTo>
                  <a:lnTo>
                    <a:pt x="416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4" y="2"/>
                  </a:lnTo>
                  <a:lnTo>
                    <a:pt x="11" y="4"/>
                  </a:lnTo>
                  <a:lnTo>
                    <a:pt x="6" y="6"/>
                  </a:lnTo>
                  <a:lnTo>
                    <a:pt x="4" y="11"/>
                  </a:lnTo>
                  <a:lnTo>
                    <a:pt x="2" y="14"/>
                  </a:lnTo>
                  <a:lnTo>
                    <a:pt x="1" y="19"/>
                  </a:lnTo>
                  <a:lnTo>
                    <a:pt x="0" y="24"/>
                  </a:lnTo>
                  <a:lnTo>
                    <a:pt x="0" y="575"/>
                  </a:lnTo>
                  <a:lnTo>
                    <a:pt x="1" y="579"/>
                  </a:lnTo>
                  <a:lnTo>
                    <a:pt x="2" y="584"/>
                  </a:lnTo>
                  <a:lnTo>
                    <a:pt x="4" y="588"/>
                  </a:lnTo>
                  <a:lnTo>
                    <a:pt x="6" y="592"/>
                  </a:lnTo>
                  <a:lnTo>
                    <a:pt x="11" y="595"/>
                  </a:lnTo>
                  <a:lnTo>
                    <a:pt x="14" y="597"/>
                  </a:lnTo>
                  <a:lnTo>
                    <a:pt x="18" y="598"/>
                  </a:lnTo>
                  <a:lnTo>
                    <a:pt x="24" y="598"/>
                  </a:lnTo>
                  <a:lnTo>
                    <a:pt x="575" y="598"/>
                  </a:lnTo>
                  <a:lnTo>
                    <a:pt x="579" y="598"/>
                  </a:lnTo>
                  <a:lnTo>
                    <a:pt x="584" y="597"/>
                  </a:lnTo>
                  <a:lnTo>
                    <a:pt x="588" y="595"/>
                  </a:lnTo>
                  <a:lnTo>
                    <a:pt x="591" y="592"/>
                  </a:lnTo>
                  <a:lnTo>
                    <a:pt x="595" y="588"/>
                  </a:lnTo>
                  <a:lnTo>
                    <a:pt x="597" y="584"/>
                  </a:lnTo>
                  <a:lnTo>
                    <a:pt x="598" y="579"/>
                  </a:lnTo>
                  <a:lnTo>
                    <a:pt x="599" y="575"/>
                  </a:lnTo>
                  <a:lnTo>
                    <a:pt x="599" y="243"/>
                  </a:lnTo>
                  <a:lnTo>
                    <a:pt x="598" y="238"/>
                  </a:lnTo>
                  <a:lnTo>
                    <a:pt x="597" y="234"/>
                  </a:lnTo>
                  <a:lnTo>
                    <a:pt x="595" y="229"/>
                  </a:lnTo>
                  <a:lnTo>
                    <a:pt x="591" y="226"/>
                  </a:lnTo>
                  <a:lnTo>
                    <a:pt x="588" y="223"/>
                  </a:lnTo>
                  <a:lnTo>
                    <a:pt x="584" y="221"/>
                  </a:lnTo>
                  <a:lnTo>
                    <a:pt x="579" y="220"/>
                  </a:lnTo>
                  <a:lnTo>
                    <a:pt x="575" y="218"/>
                  </a:lnTo>
                  <a:close/>
                </a:path>
              </a:pathLst>
            </a:custGeom>
            <a:solidFill>
              <a:srgbClr val="141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en-US" sz="2300">
                <a:solidFill>
                  <a:schemeClr val="lt1"/>
                </a:solidFill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242007" y="5298240"/>
            <a:ext cx="1983158" cy="443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300" b="1">
                <a:solidFill>
                  <a:srgbClr val="141444"/>
                </a:solidFill>
                <a:latin typeface="Noto Sans"/>
                <a:ea typeface="Noto Sans"/>
                <a:cs typeface="Noto Sans"/>
              </a:rPr>
              <a:t>Gambling</a:t>
            </a:r>
            <a:endParaRPr lang="en-US" altLang="ko-KR" sz="2300" b="1">
              <a:solidFill>
                <a:srgbClr val="141444"/>
              </a:solidFill>
              <a:latin typeface="Noto Sans"/>
              <a:ea typeface="Noto Sans"/>
              <a:cs typeface="Noto Sans"/>
            </a:endParaRPr>
          </a:p>
        </p:txBody>
      </p:sp>
      <p:grpSp>
        <p:nvGrpSpPr>
          <p:cNvPr id="57" name="Group 9"/>
          <p:cNvGrpSpPr/>
          <p:nvPr/>
        </p:nvGrpSpPr>
        <p:grpSpPr>
          <a:xfrm rot="0">
            <a:off x="4820285" y="3964455"/>
            <a:ext cx="350837" cy="372533"/>
            <a:chOff x="903288" y="6518275"/>
            <a:chExt cx="271462" cy="266700"/>
          </a:xfrm>
          <a:solidFill>
            <a:schemeClr val="accent1">
              <a:lumMod val="75000"/>
            </a:schemeClr>
          </a:solidFill>
        </p:grpSpPr>
        <p:sp>
          <p:nvSpPr>
            <p:cNvPr id="58" name="Freeform 1840"/>
            <p:cNvSpPr/>
            <p:nvPr/>
          </p:nvSpPr>
          <p:spPr>
            <a:xfrm>
              <a:off x="946150" y="6518275"/>
              <a:ext cx="228600" cy="204788"/>
            </a:xfrm>
            <a:custGeom>
              <a:avLst/>
              <a:gdLst>
                <a:gd name="T0" fmla="*/ 566 w 574"/>
                <a:gd name="T1" fmla="*/ 6 h 515"/>
                <a:gd name="T2" fmla="*/ 562 w 574"/>
                <a:gd name="T3" fmla="*/ 3 h 515"/>
                <a:gd name="T4" fmla="*/ 557 w 574"/>
                <a:gd name="T5" fmla="*/ 1 h 515"/>
                <a:gd name="T6" fmla="*/ 553 w 574"/>
                <a:gd name="T7" fmla="*/ 0 h 515"/>
                <a:gd name="T8" fmla="*/ 549 w 574"/>
                <a:gd name="T9" fmla="*/ 0 h 515"/>
                <a:gd name="T10" fmla="*/ 544 w 574"/>
                <a:gd name="T11" fmla="*/ 1 h 515"/>
                <a:gd name="T12" fmla="*/ 540 w 574"/>
                <a:gd name="T13" fmla="*/ 3 h 515"/>
                <a:gd name="T14" fmla="*/ 535 w 574"/>
                <a:gd name="T15" fmla="*/ 6 h 515"/>
                <a:gd name="T16" fmla="*/ 532 w 574"/>
                <a:gd name="T17" fmla="*/ 10 h 515"/>
                <a:gd name="T18" fmla="*/ 165 w 574"/>
                <a:gd name="T19" fmla="*/ 456 h 515"/>
                <a:gd name="T20" fmla="*/ 41 w 574"/>
                <a:gd name="T21" fmla="*/ 330 h 515"/>
                <a:gd name="T22" fmla="*/ 36 w 574"/>
                <a:gd name="T23" fmla="*/ 327 h 515"/>
                <a:gd name="T24" fmla="*/ 33 w 574"/>
                <a:gd name="T25" fmla="*/ 325 h 515"/>
                <a:gd name="T26" fmla="*/ 28 w 574"/>
                <a:gd name="T27" fmla="*/ 324 h 515"/>
                <a:gd name="T28" fmla="*/ 23 w 574"/>
                <a:gd name="T29" fmla="*/ 324 h 515"/>
                <a:gd name="T30" fmla="*/ 18 w 574"/>
                <a:gd name="T31" fmla="*/ 324 h 515"/>
                <a:gd name="T32" fmla="*/ 14 w 574"/>
                <a:gd name="T33" fmla="*/ 325 h 515"/>
                <a:gd name="T34" fmla="*/ 11 w 574"/>
                <a:gd name="T35" fmla="*/ 327 h 515"/>
                <a:gd name="T36" fmla="*/ 6 w 574"/>
                <a:gd name="T37" fmla="*/ 330 h 515"/>
                <a:gd name="T38" fmla="*/ 3 w 574"/>
                <a:gd name="T39" fmla="*/ 335 h 515"/>
                <a:gd name="T40" fmla="*/ 1 w 574"/>
                <a:gd name="T41" fmla="*/ 339 h 515"/>
                <a:gd name="T42" fmla="*/ 0 w 574"/>
                <a:gd name="T43" fmla="*/ 343 h 515"/>
                <a:gd name="T44" fmla="*/ 0 w 574"/>
                <a:gd name="T45" fmla="*/ 348 h 515"/>
                <a:gd name="T46" fmla="*/ 0 w 574"/>
                <a:gd name="T47" fmla="*/ 352 h 515"/>
                <a:gd name="T48" fmla="*/ 1 w 574"/>
                <a:gd name="T49" fmla="*/ 357 h 515"/>
                <a:gd name="T50" fmla="*/ 3 w 574"/>
                <a:gd name="T51" fmla="*/ 361 h 515"/>
                <a:gd name="T52" fmla="*/ 6 w 574"/>
                <a:gd name="T53" fmla="*/ 365 h 515"/>
                <a:gd name="T54" fmla="*/ 150 w 574"/>
                <a:gd name="T55" fmla="*/ 509 h 515"/>
                <a:gd name="T56" fmla="*/ 154 w 574"/>
                <a:gd name="T57" fmla="*/ 511 h 515"/>
                <a:gd name="T58" fmla="*/ 158 w 574"/>
                <a:gd name="T59" fmla="*/ 513 h 515"/>
                <a:gd name="T60" fmla="*/ 162 w 574"/>
                <a:gd name="T61" fmla="*/ 515 h 515"/>
                <a:gd name="T62" fmla="*/ 168 w 574"/>
                <a:gd name="T63" fmla="*/ 515 h 515"/>
                <a:gd name="T64" fmla="*/ 168 w 574"/>
                <a:gd name="T65" fmla="*/ 515 h 515"/>
                <a:gd name="T66" fmla="*/ 169 w 574"/>
                <a:gd name="T67" fmla="*/ 515 h 515"/>
                <a:gd name="T68" fmla="*/ 173 w 574"/>
                <a:gd name="T69" fmla="*/ 515 h 515"/>
                <a:gd name="T70" fmla="*/ 178 w 574"/>
                <a:gd name="T71" fmla="*/ 512 h 515"/>
                <a:gd name="T72" fmla="*/ 182 w 574"/>
                <a:gd name="T73" fmla="*/ 510 h 515"/>
                <a:gd name="T74" fmla="*/ 185 w 574"/>
                <a:gd name="T75" fmla="*/ 507 h 515"/>
                <a:gd name="T76" fmla="*/ 570 w 574"/>
                <a:gd name="T77" fmla="*/ 40 h 515"/>
                <a:gd name="T78" fmla="*/ 572 w 574"/>
                <a:gd name="T79" fmla="*/ 35 h 515"/>
                <a:gd name="T80" fmla="*/ 574 w 574"/>
                <a:gd name="T81" fmla="*/ 31 h 515"/>
                <a:gd name="T82" fmla="*/ 574 w 574"/>
                <a:gd name="T83" fmla="*/ 26 h 515"/>
                <a:gd name="T84" fmla="*/ 574 w 574"/>
                <a:gd name="T85" fmla="*/ 22 h 515"/>
                <a:gd name="T86" fmla="*/ 574 w 574"/>
                <a:gd name="T87" fmla="*/ 18 h 515"/>
                <a:gd name="T88" fmla="*/ 572 w 574"/>
                <a:gd name="T89" fmla="*/ 13 h 515"/>
                <a:gd name="T90" fmla="*/ 570 w 574"/>
                <a:gd name="T91" fmla="*/ 9 h 515"/>
                <a:gd name="T92" fmla="*/ 566 w 574"/>
                <a:gd name="T93" fmla="*/ 6 h 5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4" h="515">
                  <a:moveTo>
                    <a:pt x="566" y="6"/>
                  </a:moveTo>
                  <a:lnTo>
                    <a:pt x="562" y="3"/>
                  </a:lnTo>
                  <a:lnTo>
                    <a:pt x="557" y="1"/>
                  </a:lnTo>
                  <a:lnTo>
                    <a:pt x="553" y="0"/>
                  </a:lnTo>
                  <a:lnTo>
                    <a:pt x="549" y="0"/>
                  </a:lnTo>
                  <a:lnTo>
                    <a:pt x="544" y="1"/>
                  </a:lnTo>
                  <a:lnTo>
                    <a:pt x="540" y="3"/>
                  </a:lnTo>
                  <a:lnTo>
                    <a:pt x="535" y="6"/>
                  </a:lnTo>
                  <a:lnTo>
                    <a:pt x="532" y="10"/>
                  </a:lnTo>
                  <a:lnTo>
                    <a:pt x="165" y="456"/>
                  </a:lnTo>
                  <a:lnTo>
                    <a:pt x="41" y="330"/>
                  </a:lnTo>
                  <a:lnTo>
                    <a:pt x="36" y="327"/>
                  </a:lnTo>
                  <a:lnTo>
                    <a:pt x="33" y="325"/>
                  </a:lnTo>
                  <a:lnTo>
                    <a:pt x="28" y="324"/>
                  </a:lnTo>
                  <a:lnTo>
                    <a:pt x="23" y="324"/>
                  </a:lnTo>
                  <a:lnTo>
                    <a:pt x="18" y="324"/>
                  </a:lnTo>
                  <a:lnTo>
                    <a:pt x="14" y="325"/>
                  </a:lnTo>
                  <a:lnTo>
                    <a:pt x="11" y="327"/>
                  </a:lnTo>
                  <a:lnTo>
                    <a:pt x="6" y="330"/>
                  </a:lnTo>
                  <a:lnTo>
                    <a:pt x="3" y="335"/>
                  </a:lnTo>
                  <a:lnTo>
                    <a:pt x="1" y="339"/>
                  </a:lnTo>
                  <a:lnTo>
                    <a:pt x="0" y="343"/>
                  </a:lnTo>
                  <a:lnTo>
                    <a:pt x="0" y="348"/>
                  </a:lnTo>
                  <a:lnTo>
                    <a:pt x="0" y="352"/>
                  </a:lnTo>
                  <a:lnTo>
                    <a:pt x="1" y="357"/>
                  </a:lnTo>
                  <a:lnTo>
                    <a:pt x="3" y="361"/>
                  </a:lnTo>
                  <a:lnTo>
                    <a:pt x="6" y="365"/>
                  </a:lnTo>
                  <a:lnTo>
                    <a:pt x="150" y="509"/>
                  </a:lnTo>
                  <a:lnTo>
                    <a:pt x="154" y="511"/>
                  </a:lnTo>
                  <a:lnTo>
                    <a:pt x="158" y="513"/>
                  </a:lnTo>
                  <a:lnTo>
                    <a:pt x="162" y="515"/>
                  </a:lnTo>
                  <a:lnTo>
                    <a:pt x="168" y="515"/>
                  </a:lnTo>
                  <a:lnTo>
                    <a:pt x="168" y="515"/>
                  </a:lnTo>
                  <a:lnTo>
                    <a:pt x="169" y="515"/>
                  </a:lnTo>
                  <a:lnTo>
                    <a:pt x="173" y="515"/>
                  </a:lnTo>
                  <a:lnTo>
                    <a:pt x="178" y="512"/>
                  </a:lnTo>
                  <a:lnTo>
                    <a:pt x="182" y="510"/>
                  </a:lnTo>
                  <a:lnTo>
                    <a:pt x="185" y="507"/>
                  </a:lnTo>
                  <a:lnTo>
                    <a:pt x="570" y="40"/>
                  </a:lnTo>
                  <a:lnTo>
                    <a:pt x="572" y="35"/>
                  </a:lnTo>
                  <a:lnTo>
                    <a:pt x="574" y="31"/>
                  </a:lnTo>
                  <a:lnTo>
                    <a:pt x="574" y="26"/>
                  </a:lnTo>
                  <a:lnTo>
                    <a:pt x="574" y="22"/>
                  </a:lnTo>
                  <a:lnTo>
                    <a:pt x="574" y="18"/>
                  </a:lnTo>
                  <a:lnTo>
                    <a:pt x="572" y="13"/>
                  </a:lnTo>
                  <a:lnTo>
                    <a:pt x="570" y="9"/>
                  </a:lnTo>
                  <a:lnTo>
                    <a:pt x="566" y="6"/>
                  </a:lnTo>
                  <a:close/>
                </a:path>
              </a:pathLst>
            </a:custGeom>
            <a:solidFill>
              <a:srgbClr val="141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en-US" sz="2300">
                <a:solidFill>
                  <a:schemeClr val="lt1"/>
                </a:solidFill>
              </a:endParaRPr>
            </a:p>
          </p:txBody>
        </p:sp>
        <p:sp>
          <p:nvSpPr>
            <p:cNvPr id="59" name="Freeform 1841"/>
            <p:cNvSpPr/>
            <p:nvPr/>
          </p:nvSpPr>
          <p:spPr>
            <a:xfrm>
              <a:off x="903288" y="6546850"/>
              <a:ext cx="238125" cy="238125"/>
            </a:xfrm>
            <a:custGeom>
              <a:avLst/>
              <a:gdLst>
                <a:gd name="T0" fmla="*/ 569 w 599"/>
                <a:gd name="T1" fmla="*/ 220 h 598"/>
                <a:gd name="T2" fmla="*/ 562 w 599"/>
                <a:gd name="T3" fmla="*/ 223 h 598"/>
                <a:gd name="T4" fmla="*/ 555 w 599"/>
                <a:gd name="T5" fmla="*/ 229 h 598"/>
                <a:gd name="T6" fmla="*/ 552 w 599"/>
                <a:gd name="T7" fmla="*/ 238 h 598"/>
                <a:gd name="T8" fmla="*/ 551 w 599"/>
                <a:gd name="T9" fmla="*/ 551 h 598"/>
                <a:gd name="T10" fmla="*/ 48 w 599"/>
                <a:gd name="T11" fmla="*/ 47 h 598"/>
                <a:gd name="T12" fmla="*/ 421 w 599"/>
                <a:gd name="T13" fmla="*/ 47 h 598"/>
                <a:gd name="T14" fmla="*/ 430 w 599"/>
                <a:gd name="T15" fmla="*/ 44 h 598"/>
                <a:gd name="T16" fmla="*/ 436 w 599"/>
                <a:gd name="T17" fmla="*/ 37 h 598"/>
                <a:gd name="T18" fmla="*/ 440 w 599"/>
                <a:gd name="T19" fmla="*/ 28 h 598"/>
                <a:gd name="T20" fmla="*/ 440 w 599"/>
                <a:gd name="T21" fmla="*/ 19 h 598"/>
                <a:gd name="T22" fmla="*/ 436 w 599"/>
                <a:gd name="T23" fmla="*/ 11 h 598"/>
                <a:gd name="T24" fmla="*/ 430 w 599"/>
                <a:gd name="T25" fmla="*/ 4 h 598"/>
                <a:gd name="T26" fmla="*/ 421 w 599"/>
                <a:gd name="T27" fmla="*/ 0 h 598"/>
                <a:gd name="T28" fmla="*/ 24 w 599"/>
                <a:gd name="T29" fmla="*/ 0 h 598"/>
                <a:gd name="T30" fmla="*/ 14 w 599"/>
                <a:gd name="T31" fmla="*/ 2 h 598"/>
                <a:gd name="T32" fmla="*/ 6 w 599"/>
                <a:gd name="T33" fmla="*/ 6 h 598"/>
                <a:gd name="T34" fmla="*/ 2 w 599"/>
                <a:gd name="T35" fmla="*/ 14 h 598"/>
                <a:gd name="T36" fmla="*/ 0 w 599"/>
                <a:gd name="T37" fmla="*/ 24 h 598"/>
                <a:gd name="T38" fmla="*/ 1 w 599"/>
                <a:gd name="T39" fmla="*/ 579 h 598"/>
                <a:gd name="T40" fmla="*/ 4 w 599"/>
                <a:gd name="T41" fmla="*/ 588 h 598"/>
                <a:gd name="T42" fmla="*/ 11 w 599"/>
                <a:gd name="T43" fmla="*/ 595 h 598"/>
                <a:gd name="T44" fmla="*/ 18 w 599"/>
                <a:gd name="T45" fmla="*/ 598 h 598"/>
                <a:gd name="T46" fmla="*/ 575 w 599"/>
                <a:gd name="T47" fmla="*/ 598 h 598"/>
                <a:gd name="T48" fmla="*/ 584 w 599"/>
                <a:gd name="T49" fmla="*/ 597 h 598"/>
                <a:gd name="T50" fmla="*/ 591 w 599"/>
                <a:gd name="T51" fmla="*/ 592 h 598"/>
                <a:gd name="T52" fmla="*/ 597 w 599"/>
                <a:gd name="T53" fmla="*/ 584 h 598"/>
                <a:gd name="T54" fmla="*/ 599 w 599"/>
                <a:gd name="T55" fmla="*/ 575 h 598"/>
                <a:gd name="T56" fmla="*/ 598 w 599"/>
                <a:gd name="T57" fmla="*/ 238 h 598"/>
                <a:gd name="T58" fmla="*/ 595 w 599"/>
                <a:gd name="T59" fmla="*/ 229 h 598"/>
                <a:gd name="T60" fmla="*/ 588 w 599"/>
                <a:gd name="T61" fmla="*/ 223 h 598"/>
                <a:gd name="T62" fmla="*/ 579 w 599"/>
                <a:gd name="T63" fmla="*/ 220 h 5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9" h="598">
                  <a:moveTo>
                    <a:pt x="575" y="218"/>
                  </a:moveTo>
                  <a:lnTo>
                    <a:pt x="569" y="220"/>
                  </a:lnTo>
                  <a:lnTo>
                    <a:pt x="565" y="221"/>
                  </a:lnTo>
                  <a:lnTo>
                    <a:pt x="562" y="223"/>
                  </a:lnTo>
                  <a:lnTo>
                    <a:pt x="557" y="226"/>
                  </a:lnTo>
                  <a:lnTo>
                    <a:pt x="555" y="229"/>
                  </a:lnTo>
                  <a:lnTo>
                    <a:pt x="553" y="234"/>
                  </a:lnTo>
                  <a:lnTo>
                    <a:pt x="552" y="238"/>
                  </a:lnTo>
                  <a:lnTo>
                    <a:pt x="551" y="243"/>
                  </a:lnTo>
                  <a:lnTo>
                    <a:pt x="551" y="551"/>
                  </a:lnTo>
                  <a:lnTo>
                    <a:pt x="48" y="551"/>
                  </a:lnTo>
                  <a:lnTo>
                    <a:pt x="48" y="47"/>
                  </a:lnTo>
                  <a:lnTo>
                    <a:pt x="416" y="47"/>
                  </a:lnTo>
                  <a:lnTo>
                    <a:pt x="421" y="47"/>
                  </a:lnTo>
                  <a:lnTo>
                    <a:pt x="426" y="46"/>
                  </a:lnTo>
                  <a:lnTo>
                    <a:pt x="430" y="44"/>
                  </a:lnTo>
                  <a:lnTo>
                    <a:pt x="433" y="41"/>
                  </a:lnTo>
                  <a:lnTo>
                    <a:pt x="436" y="37"/>
                  </a:lnTo>
                  <a:lnTo>
                    <a:pt x="438" y="33"/>
                  </a:lnTo>
                  <a:lnTo>
                    <a:pt x="440" y="28"/>
                  </a:lnTo>
                  <a:lnTo>
                    <a:pt x="440" y="24"/>
                  </a:lnTo>
                  <a:lnTo>
                    <a:pt x="440" y="19"/>
                  </a:lnTo>
                  <a:lnTo>
                    <a:pt x="438" y="14"/>
                  </a:lnTo>
                  <a:lnTo>
                    <a:pt x="436" y="11"/>
                  </a:lnTo>
                  <a:lnTo>
                    <a:pt x="433" y="6"/>
                  </a:lnTo>
                  <a:lnTo>
                    <a:pt x="430" y="4"/>
                  </a:lnTo>
                  <a:lnTo>
                    <a:pt x="426" y="2"/>
                  </a:lnTo>
                  <a:lnTo>
                    <a:pt x="421" y="0"/>
                  </a:lnTo>
                  <a:lnTo>
                    <a:pt x="416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4" y="2"/>
                  </a:lnTo>
                  <a:lnTo>
                    <a:pt x="11" y="4"/>
                  </a:lnTo>
                  <a:lnTo>
                    <a:pt x="6" y="6"/>
                  </a:lnTo>
                  <a:lnTo>
                    <a:pt x="4" y="11"/>
                  </a:lnTo>
                  <a:lnTo>
                    <a:pt x="2" y="14"/>
                  </a:lnTo>
                  <a:lnTo>
                    <a:pt x="1" y="19"/>
                  </a:lnTo>
                  <a:lnTo>
                    <a:pt x="0" y="24"/>
                  </a:lnTo>
                  <a:lnTo>
                    <a:pt x="0" y="575"/>
                  </a:lnTo>
                  <a:lnTo>
                    <a:pt x="1" y="579"/>
                  </a:lnTo>
                  <a:lnTo>
                    <a:pt x="2" y="584"/>
                  </a:lnTo>
                  <a:lnTo>
                    <a:pt x="4" y="588"/>
                  </a:lnTo>
                  <a:lnTo>
                    <a:pt x="6" y="592"/>
                  </a:lnTo>
                  <a:lnTo>
                    <a:pt x="11" y="595"/>
                  </a:lnTo>
                  <a:lnTo>
                    <a:pt x="14" y="597"/>
                  </a:lnTo>
                  <a:lnTo>
                    <a:pt x="18" y="598"/>
                  </a:lnTo>
                  <a:lnTo>
                    <a:pt x="24" y="598"/>
                  </a:lnTo>
                  <a:lnTo>
                    <a:pt x="575" y="598"/>
                  </a:lnTo>
                  <a:lnTo>
                    <a:pt x="579" y="598"/>
                  </a:lnTo>
                  <a:lnTo>
                    <a:pt x="584" y="597"/>
                  </a:lnTo>
                  <a:lnTo>
                    <a:pt x="588" y="595"/>
                  </a:lnTo>
                  <a:lnTo>
                    <a:pt x="591" y="592"/>
                  </a:lnTo>
                  <a:lnTo>
                    <a:pt x="595" y="588"/>
                  </a:lnTo>
                  <a:lnTo>
                    <a:pt x="597" y="584"/>
                  </a:lnTo>
                  <a:lnTo>
                    <a:pt x="598" y="579"/>
                  </a:lnTo>
                  <a:lnTo>
                    <a:pt x="599" y="575"/>
                  </a:lnTo>
                  <a:lnTo>
                    <a:pt x="599" y="243"/>
                  </a:lnTo>
                  <a:lnTo>
                    <a:pt x="598" y="238"/>
                  </a:lnTo>
                  <a:lnTo>
                    <a:pt x="597" y="234"/>
                  </a:lnTo>
                  <a:lnTo>
                    <a:pt x="595" y="229"/>
                  </a:lnTo>
                  <a:lnTo>
                    <a:pt x="591" y="226"/>
                  </a:lnTo>
                  <a:lnTo>
                    <a:pt x="588" y="223"/>
                  </a:lnTo>
                  <a:lnTo>
                    <a:pt x="584" y="221"/>
                  </a:lnTo>
                  <a:lnTo>
                    <a:pt x="579" y="220"/>
                  </a:lnTo>
                  <a:lnTo>
                    <a:pt x="575" y="218"/>
                  </a:lnTo>
                  <a:close/>
                </a:path>
              </a:pathLst>
            </a:custGeom>
            <a:solidFill>
              <a:srgbClr val="141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en-US" sz="2300">
                <a:solidFill>
                  <a:schemeClr val="lt1"/>
                </a:solidFill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5108122" y="3946959"/>
            <a:ext cx="1288866" cy="442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300" b="1">
                <a:solidFill>
                  <a:srgbClr val="141444"/>
                </a:solidFill>
                <a:latin typeface="Noto Sans"/>
                <a:ea typeface="Noto Sans"/>
                <a:cs typeface="Noto Sans"/>
              </a:rPr>
              <a:t>Fraud</a:t>
            </a:r>
            <a:endParaRPr lang="en-US" altLang="ko-KR" sz="2300" b="1">
              <a:solidFill>
                <a:srgbClr val="141444"/>
              </a:solidFill>
              <a:latin typeface="Noto Sans"/>
              <a:ea typeface="Noto Sans"/>
              <a:cs typeface="Noto Sans"/>
            </a:endParaRPr>
          </a:p>
        </p:txBody>
      </p:sp>
      <p:grpSp>
        <p:nvGrpSpPr>
          <p:cNvPr id="62" name="Group 9"/>
          <p:cNvGrpSpPr/>
          <p:nvPr/>
        </p:nvGrpSpPr>
        <p:grpSpPr>
          <a:xfrm rot="0">
            <a:off x="4820285" y="5315735"/>
            <a:ext cx="350837" cy="372533"/>
            <a:chOff x="903288" y="6518275"/>
            <a:chExt cx="271462" cy="266700"/>
          </a:xfrm>
          <a:solidFill>
            <a:schemeClr val="accent1">
              <a:lumMod val="75000"/>
            </a:schemeClr>
          </a:solidFill>
        </p:grpSpPr>
        <p:sp>
          <p:nvSpPr>
            <p:cNvPr id="63" name="Freeform 1840"/>
            <p:cNvSpPr/>
            <p:nvPr/>
          </p:nvSpPr>
          <p:spPr>
            <a:xfrm>
              <a:off x="946150" y="6518275"/>
              <a:ext cx="228600" cy="204788"/>
            </a:xfrm>
            <a:custGeom>
              <a:avLst/>
              <a:gdLst>
                <a:gd name="T0" fmla="*/ 566 w 574"/>
                <a:gd name="T1" fmla="*/ 6 h 515"/>
                <a:gd name="T2" fmla="*/ 562 w 574"/>
                <a:gd name="T3" fmla="*/ 3 h 515"/>
                <a:gd name="T4" fmla="*/ 557 w 574"/>
                <a:gd name="T5" fmla="*/ 1 h 515"/>
                <a:gd name="T6" fmla="*/ 553 w 574"/>
                <a:gd name="T7" fmla="*/ 0 h 515"/>
                <a:gd name="T8" fmla="*/ 549 w 574"/>
                <a:gd name="T9" fmla="*/ 0 h 515"/>
                <a:gd name="T10" fmla="*/ 544 w 574"/>
                <a:gd name="T11" fmla="*/ 1 h 515"/>
                <a:gd name="T12" fmla="*/ 540 w 574"/>
                <a:gd name="T13" fmla="*/ 3 h 515"/>
                <a:gd name="T14" fmla="*/ 535 w 574"/>
                <a:gd name="T15" fmla="*/ 6 h 515"/>
                <a:gd name="T16" fmla="*/ 532 w 574"/>
                <a:gd name="T17" fmla="*/ 10 h 515"/>
                <a:gd name="T18" fmla="*/ 165 w 574"/>
                <a:gd name="T19" fmla="*/ 456 h 515"/>
                <a:gd name="T20" fmla="*/ 41 w 574"/>
                <a:gd name="T21" fmla="*/ 330 h 515"/>
                <a:gd name="T22" fmla="*/ 36 w 574"/>
                <a:gd name="T23" fmla="*/ 327 h 515"/>
                <a:gd name="T24" fmla="*/ 33 w 574"/>
                <a:gd name="T25" fmla="*/ 325 h 515"/>
                <a:gd name="T26" fmla="*/ 28 w 574"/>
                <a:gd name="T27" fmla="*/ 324 h 515"/>
                <a:gd name="T28" fmla="*/ 23 w 574"/>
                <a:gd name="T29" fmla="*/ 324 h 515"/>
                <a:gd name="T30" fmla="*/ 18 w 574"/>
                <a:gd name="T31" fmla="*/ 324 h 515"/>
                <a:gd name="T32" fmla="*/ 14 w 574"/>
                <a:gd name="T33" fmla="*/ 325 h 515"/>
                <a:gd name="T34" fmla="*/ 11 w 574"/>
                <a:gd name="T35" fmla="*/ 327 h 515"/>
                <a:gd name="T36" fmla="*/ 6 w 574"/>
                <a:gd name="T37" fmla="*/ 330 h 515"/>
                <a:gd name="T38" fmla="*/ 3 w 574"/>
                <a:gd name="T39" fmla="*/ 335 h 515"/>
                <a:gd name="T40" fmla="*/ 1 w 574"/>
                <a:gd name="T41" fmla="*/ 339 h 515"/>
                <a:gd name="T42" fmla="*/ 0 w 574"/>
                <a:gd name="T43" fmla="*/ 343 h 515"/>
                <a:gd name="T44" fmla="*/ 0 w 574"/>
                <a:gd name="T45" fmla="*/ 348 h 515"/>
                <a:gd name="T46" fmla="*/ 0 w 574"/>
                <a:gd name="T47" fmla="*/ 352 h 515"/>
                <a:gd name="T48" fmla="*/ 1 w 574"/>
                <a:gd name="T49" fmla="*/ 357 h 515"/>
                <a:gd name="T50" fmla="*/ 3 w 574"/>
                <a:gd name="T51" fmla="*/ 361 h 515"/>
                <a:gd name="T52" fmla="*/ 6 w 574"/>
                <a:gd name="T53" fmla="*/ 365 h 515"/>
                <a:gd name="T54" fmla="*/ 150 w 574"/>
                <a:gd name="T55" fmla="*/ 509 h 515"/>
                <a:gd name="T56" fmla="*/ 154 w 574"/>
                <a:gd name="T57" fmla="*/ 511 h 515"/>
                <a:gd name="T58" fmla="*/ 158 w 574"/>
                <a:gd name="T59" fmla="*/ 513 h 515"/>
                <a:gd name="T60" fmla="*/ 162 w 574"/>
                <a:gd name="T61" fmla="*/ 515 h 515"/>
                <a:gd name="T62" fmla="*/ 168 w 574"/>
                <a:gd name="T63" fmla="*/ 515 h 515"/>
                <a:gd name="T64" fmla="*/ 168 w 574"/>
                <a:gd name="T65" fmla="*/ 515 h 515"/>
                <a:gd name="T66" fmla="*/ 169 w 574"/>
                <a:gd name="T67" fmla="*/ 515 h 515"/>
                <a:gd name="T68" fmla="*/ 173 w 574"/>
                <a:gd name="T69" fmla="*/ 515 h 515"/>
                <a:gd name="T70" fmla="*/ 178 w 574"/>
                <a:gd name="T71" fmla="*/ 512 h 515"/>
                <a:gd name="T72" fmla="*/ 182 w 574"/>
                <a:gd name="T73" fmla="*/ 510 h 515"/>
                <a:gd name="T74" fmla="*/ 185 w 574"/>
                <a:gd name="T75" fmla="*/ 507 h 515"/>
                <a:gd name="T76" fmla="*/ 570 w 574"/>
                <a:gd name="T77" fmla="*/ 40 h 515"/>
                <a:gd name="T78" fmla="*/ 572 w 574"/>
                <a:gd name="T79" fmla="*/ 35 h 515"/>
                <a:gd name="T80" fmla="*/ 574 w 574"/>
                <a:gd name="T81" fmla="*/ 31 h 515"/>
                <a:gd name="T82" fmla="*/ 574 w 574"/>
                <a:gd name="T83" fmla="*/ 26 h 515"/>
                <a:gd name="T84" fmla="*/ 574 w 574"/>
                <a:gd name="T85" fmla="*/ 22 h 515"/>
                <a:gd name="T86" fmla="*/ 574 w 574"/>
                <a:gd name="T87" fmla="*/ 18 h 515"/>
                <a:gd name="T88" fmla="*/ 572 w 574"/>
                <a:gd name="T89" fmla="*/ 13 h 515"/>
                <a:gd name="T90" fmla="*/ 570 w 574"/>
                <a:gd name="T91" fmla="*/ 9 h 515"/>
                <a:gd name="T92" fmla="*/ 566 w 574"/>
                <a:gd name="T93" fmla="*/ 6 h 5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4" h="515">
                  <a:moveTo>
                    <a:pt x="566" y="6"/>
                  </a:moveTo>
                  <a:lnTo>
                    <a:pt x="562" y="3"/>
                  </a:lnTo>
                  <a:lnTo>
                    <a:pt x="557" y="1"/>
                  </a:lnTo>
                  <a:lnTo>
                    <a:pt x="553" y="0"/>
                  </a:lnTo>
                  <a:lnTo>
                    <a:pt x="549" y="0"/>
                  </a:lnTo>
                  <a:lnTo>
                    <a:pt x="544" y="1"/>
                  </a:lnTo>
                  <a:lnTo>
                    <a:pt x="540" y="3"/>
                  </a:lnTo>
                  <a:lnTo>
                    <a:pt x="535" y="6"/>
                  </a:lnTo>
                  <a:lnTo>
                    <a:pt x="532" y="10"/>
                  </a:lnTo>
                  <a:lnTo>
                    <a:pt x="165" y="456"/>
                  </a:lnTo>
                  <a:lnTo>
                    <a:pt x="41" y="330"/>
                  </a:lnTo>
                  <a:lnTo>
                    <a:pt x="36" y="327"/>
                  </a:lnTo>
                  <a:lnTo>
                    <a:pt x="33" y="325"/>
                  </a:lnTo>
                  <a:lnTo>
                    <a:pt x="28" y="324"/>
                  </a:lnTo>
                  <a:lnTo>
                    <a:pt x="23" y="324"/>
                  </a:lnTo>
                  <a:lnTo>
                    <a:pt x="18" y="324"/>
                  </a:lnTo>
                  <a:lnTo>
                    <a:pt x="14" y="325"/>
                  </a:lnTo>
                  <a:lnTo>
                    <a:pt x="11" y="327"/>
                  </a:lnTo>
                  <a:lnTo>
                    <a:pt x="6" y="330"/>
                  </a:lnTo>
                  <a:lnTo>
                    <a:pt x="3" y="335"/>
                  </a:lnTo>
                  <a:lnTo>
                    <a:pt x="1" y="339"/>
                  </a:lnTo>
                  <a:lnTo>
                    <a:pt x="0" y="343"/>
                  </a:lnTo>
                  <a:lnTo>
                    <a:pt x="0" y="348"/>
                  </a:lnTo>
                  <a:lnTo>
                    <a:pt x="0" y="352"/>
                  </a:lnTo>
                  <a:lnTo>
                    <a:pt x="1" y="357"/>
                  </a:lnTo>
                  <a:lnTo>
                    <a:pt x="3" y="361"/>
                  </a:lnTo>
                  <a:lnTo>
                    <a:pt x="6" y="365"/>
                  </a:lnTo>
                  <a:lnTo>
                    <a:pt x="150" y="509"/>
                  </a:lnTo>
                  <a:lnTo>
                    <a:pt x="154" y="511"/>
                  </a:lnTo>
                  <a:lnTo>
                    <a:pt x="158" y="513"/>
                  </a:lnTo>
                  <a:lnTo>
                    <a:pt x="162" y="515"/>
                  </a:lnTo>
                  <a:lnTo>
                    <a:pt x="168" y="515"/>
                  </a:lnTo>
                  <a:lnTo>
                    <a:pt x="168" y="515"/>
                  </a:lnTo>
                  <a:lnTo>
                    <a:pt x="169" y="515"/>
                  </a:lnTo>
                  <a:lnTo>
                    <a:pt x="173" y="515"/>
                  </a:lnTo>
                  <a:lnTo>
                    <a:pt x="178" y="512"/>
                  </a:lnTo>
                  <a:lnTo>
                    <a:pt x="182" y="510"/>
                  </a:lnTo>
                  <a:lnTo>
                    <a:pt x="185" y="507"/>
                  </a:lnTo>
                  <a:lnTo>
                    <a:pt x="570" y="40"/>
                  </a:lnTo>
                  <a:lnTo>
                    <a:pt x="572" y="35"/>
                  </a:lnTo>
                  <a:lnTo>
                    <a:pt x="574" y="31"/>
                  </a:lnTo>
                  <a:lnTo>
                    <a:pt x="574" y="26"/>
                  </a:lnTo>
                  <a:lnTo>
                    <a:pt x="574" y="22"/>
                  </a:lnTo>
                  <a:lnTo>
                    <a:pt x="574" y="18"/>
                  </a:lnTo>
                  <a:lnTo>
                    <a:pt x="572" y="13"/>
                  </a:lnTo>
                  <a:lnTo>
                    <a:pt x="570" y="9"/>
                  </a:lnTo>
                  <a:lnTo>
                    <a:pt x="566" y="6"/>
                  </a:lnTo>
                  <a:close/>
                </a:path>
              </a:pathLst>
            </a:custGeom>
            <a:solidFill>
              <a:srgbClr val="141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en-US" sz="2300">
                <a:solidFill>
                  <a:schemeClr val="lt1"/>
                </a:solidFill>
              </a:endParaRPr>
            </a:p>
          </p:txBody>
        </p:sp>
        <p:sp>
          <p:nvSpPr>
            <p:cNvPr id="64" name="Freeform 1841"/>
            <p:cNvSpPr/>
            <p:nvPr/>
          </p:nvSpPr>
          <p:spPr>
            <a:xfrm>
              <a:off x="903288" y="6546850"/>
              <a:ext cx="238125" cy="238125"/>
            </a:xfrm>
            <a:custGeom>
              <a:avLst/>
              <a:gdLst>
                <a:gd name="T0" fmla="*/ 569 w 599"/>
                <a:gd name="T1" fmla="*/ 220 h 598"/>
                <a:gd name="T2" fmla="*/ 562 w 599"/>
                <a:gd name="T3" fmla="*/ 223 h 598"/>
                <a:gd name="T4" fmla="*/ 555 w 599"/>
                <a:gd name="T5" fmla="*/ 229 h 598"/>
                <a:gd name="T6" fmla="*/ 552 w 599"/>
                <a:gd name="T7" fmla="*/ 238 h 598"/>
                <a:gd name="T8" fmla="*/ 551 w 599"/>
                <a:gd name="T9" fmla="*/ 551 h 598"/>
                <a:gd name="T10" fmla="*/ 48 w 599"/>
                <a:gd name="T11" fmla="*/ 47 h 598"/>
                <a:gd name="T12" fmla="*/ 421 w 599"/>
                <a:gd name="T13" fmla="*/ 47 h 598"/>
                <a:gd name="T14" fmla="*/ 430 w 599"/>
                <a:gd name="T15" fmla="*/ 44 h 598"/>
                <a:gd name="T16" fmla="*/ 436 w 599"/>
                <a:gd name="T17" fmla="*/ 37 h 598"/>
                <a:gd name="T18" fmla="*/ 440 w 599"/>
                <a:gd name="T19" fmla="*/ 28 h 598"/>
                <a:gd name="T20" fmla="*/ 440 w 599"/>
                <a:gd name="T21" fmla="*/ 19 h 598"/>
                <a:gd name="T22" fmla="*/ 436 w 599"/>
                <a:gd name="T23" fmla="*/ 11 h 598"/>
                <a:gd name="T24" fmla="*/ 430 w 599"/>
                <a:gd name="T25" fmla="*/ 4 h 598"/>
                <a:gd name="T26" fmla="*/ 421 w 599"/>
                <a:gd name="T27" fmla="*/ 0 h 598"/>
                <a:gd name="T28" fmla="*/ 24 w 599"/>
                <a:gd name="T29" fmla="*/ 0 h 598"/>
                <a:gd name="T30" fmla="*/ 14 w 599"/>
                <a:gd name="T31" fmla="*/ 2 h 598"/>
                <a:gd name="T32" fmla="*/ 6 w 599"/>
                <a:gd name="T33" fmla="*/ 6 h 598"/>
                <a:gd name="T34" fmla="*/ 2 w 599"/>
                <a:gd name="T35" fmla="*/ 14 h 598"/>
                <a:gd name="T36" fmla="*/ 0 w 599"/>
                <a:gd name="T37" fmla="*/ 24 h 598"/>
                <a:gd name="T38" fmla="*/ 1 w 599"/>
                <a:gd name="T39" fmla="*/ 579 h 598"/>
                <a:gd name="T40" fmla="*/ 4 w 599"/>
                <a:gd name="T41" fmla="*/ 588 h 598"/>
                <a:gd name="T42" fmla="*/ 11 w 599"/>
                <a:gd name="T43" fmla="*/ 595 h 598"/>
                <a:gd name="T44" fmla="*/ 18 w 599"/>
                <a:gd name="T45" fmla="*/ 598 h 598"/>
                <a:gd name="T46" fmla="*/ 575 w 599"/>
                <a:gd name="T47" fmla="*/ 598 h 598"/>
                <a:gd name="T48" fmla="*/ 584 w 599"/>
                <a:gd name="T49" fmla="*/ 597 h 598"/>
                <a:gd name="T50" fmla="*/ 591 w 599"/>
                <a:gd name="T51" fmla="*/ 592 h 598"/>
                <a:gd name="T52" fmla="*/ 597 w 599"/>
                <a:gd name="T53" fmla="*/ 584 h 598"/>
                <a:gd name="T54" fmla="*/ 599 w 599"/>
                <a:gd name="T55" fmla="*/ 575 h 598"/>
                <a:gd name="T56" fmla="*/ 598 w 599"/>
                <a:gd name="T57" fmla="*/ 238 h 598"/>
                <a:gd name="T58" fmla="*/ 595 w 599"/>
                <a:gd name="T59" fmla="*/ 229 h 598"/>
                <a:gd name="T60" fmla="*/ 588 w 599"/>
                <a:gd name="T61" fmla="*/ 223 h 598"/>
                <a:gd name="T62" fmla="*/ 579 w 599"/>
                <a:gd name="T63" fmla="*/ 220 h 5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9" h="598">
                  <a:moveTo>
                    <a:pt x="575" y="218"/>
                  </a:moveTo>
                  <a:lnTo>
                    <a:pt x="569" y="220"/>
                  </a:lnTo>
                  <a:lnTo>
                    <a:pt x="565" y="221"/>
                  </a:lnTo>
                  <a:lnTo>
                    <a:pt x="562" y="223"/>
                  </a:lnTo>
                  <a:lnTo>
                    <a:pt x="557" y="226"/>
                  </a:lnTo>
                  <a:lnTo>
                    <a:pt x="555" y="229"/>
                  </a:lnTo>
                  <a:lnTo>
                    <a:pt x="553" y="234"/>
                  </a:lnTo>
                  <a:lnTo>
                    <a:pt x="552" y="238"/>
                  </a:lnTo>
                  <a:lnTo>
                    <a:pt x="551" y="243"/>
                  </a:lnTo>
                  <a:lnTo>
                    <a:pt x="551" y="551"/>
                  </a:lnTo>
                  <a:lnTo>
                    <a:pt x="48" y="551"/>
                  </a:lnTo>
                  <a:lnTo>
                    <a:pt x="48" y="47"/>
                  </a:lnTo>
                  <a:lnTo>
                    <a:pt x="416" y="47"/>
                  </a:lnTo>
                  <a:lnTo>
                    <a:pt x="421" y="47"/>
                  </a:lnTo>
                  <a:lnTo>
                    <a:pt x="426" y="46"/>
                  </a:lnTo>
                  <a:lnTo>
                    <a:pt x="430" y="44"/>
                  </a:lnTo>
                  <a:lnTo>
                    <a:pt x="433" y="41"/>
                  </a:lnTo>
                  <a:lnTo>
                    <a:pt x="436" y="37"/>
                  </a:lnTo>
                  <a:lnTo>
                    <a:pt x="438" y="33"/>
                  </a:lnTo>
                  <a:lnTo>
                    <a:pt x="440" y="28"/>
                  </a:lnTo>
                  <a:lnTo>
                    <a:pt x="440" y="24"/>
                  </a:lnTo>
                  <a:lnTo>
                    <a:pt x="440" y="19"/>
                  </a:lnTo>
                  <a:lnTo>
                    <a:pt x="438" y="14"/>
                  </a:lnTo>
                  <a:lnTo>
                    <a:pt x="436" y="11"/>
                  </a:lnTo>
                  <a:lnTo>
                    <a:pt x="433" y="6"/>
                  </a:lnTo>
                  <a:lnTo>
                    <a:pt x="430" y="4"/>
                  </a:lnTo>
                  <a:lnTo>
                    <a:pt x="426" y="2"/>
                  </a:lnTo>
                  <a:lnTo>
                    <a:pt x="421" y="0"/>
                  </a:lnTo>
                  <a:lnTo>
                    <a:pt x="416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4" y="2"/>
                  </a:lnTo>
                  <a:lnTo>
                    <a:pt x="11" y="4"/>
                  </a:lnTo>
                  <a:lnTo>
                    <a:pt x="6" y="6"/>
                  </a:lnTo>
                  <a:lnTo>
                    <a:pt x="4" y="11"/>
                  </a:lnTo>
                  <a:lnTo>
                    <a:pt x="2" y="14"/>
                  </a:lnTo>
                  <a:lnTo>
                    <a:pt x="1" y="19"/>
                  </a:lnTo>
                  <a:lnTo>
                    <a:pt x="0" y="24"/>
                  </a:lnTo>
                  <a:lnTo>
                    <a:pt x="0" y="575"/>
                  </a:lnTo>
                  <a:lnTo>
                    <a:pt x="1" y="579"/>
                  </a:lnTo>
                  <a:lnTo>
                    <a:pt x="2" y="584"/>
                  </a:lnTo>
                  <a:lnTo>
                    <a:pt x="4" y="588"/>
                  </a:lnTo>
                  <a:lnTo>
                    <a:pt x="6" y="592"/>
                  </a:lnTo>
                  <a:lnTo>
                    <a:pt x="11" y="595"/>
                  </a:lnTo>
                  <a:lnTo>
                    <a:pt x="14" y="597"/>
                  </a:lnTo>
                  <a:lnTo>
                    <a:pt x="18" y="598"/>
                  </a:lnTo>
                  <a:lnTo>
                    <a:pt x="24" y="598"/>
                  </a:lnTo>
                  <a:lnTo>
                    <a:pt x="575" y="598"/>
                  </a:lnTo>
                  <a:lnTo>
                    <a:pt x="579" y="598"/>
                  </a:lnTo>
                  <a:lnTo>
                    <a:pt x="584" y="597"/>
                  </a:lnTo>
                  <a:lnTo>
                    <a:pt x="588" y="595"/>
                  </a:lnTo>
                  <a:lnTo>
                    <a:pt x="591" y="592"/>
                  </a:lnTo>
                  <a:lnTo>
                    <a:pt x="595" y="588"/>
                  </a:lnTo>
                  <a:lnTo>
                    <a:pt x="597" y="584"/>
                  </a:lnTo>
                  <a:lnTo>
                    <a:pt x="598" y="579"/>
                  </a:lnTo>
                  <a:lnTo>
                    <a:pt x="599" y="575"/>
                  </a:lnTo>
                  <a:lnTo>
                    <a:pt x="599" y="243"/>
                  </a:lnTo>
                  <a:lnTo>
                    <a:pt x="598" y="238"/>
                  </a:lnTo>
                  <a:lnTo>
                    <a:pt x="597" y="234"/>
                  </a:lnTo>
                  <a:lnTo>
                    <a:pt x="595" y="229"/>
                  </a:lnTo>
                  <a:lnTo>
                    <a:pt x="591" y="226"/>
                  </a:lnTo>
                  <a:lnTo>
                    <a:pt x="588" y="223"/>
                  </a:lnTo>
                  <a:lnTo>
                    <a:pt x="584" y="221"/>
                  </a:lnTo>
                  <a:lnTo>
                    <a:pt x="579" y="220"/>
                  </a:lnTo>
                  <a:lnTo>
                    <a:pt x="575" y="218"/>
                  </a:lnTo>
                  <a:close/>
                </a:path>
              </a:pathLst>
            </a:custGeom>
            <a:solidFill>
              <a:srgbClr val="141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en-US" sz="2300">
                <a:solidFill>
                  <a:schemeClr val="lt1"/>
                </a:solidFill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5117810" y="5298240"/>
            <a:ext cx="2901603" cy="795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300" b="1">
                <a:solidFill>
                  <a:srgbClr val="141444"/>
                </a:solidFill>
                <a:latin typeface="Noto Sans"/>
                <a:ea typeface="Noto Sans"/>
                <a:cs typeface="Noto Sans"/>
              </a:rPr>
              <a:t>Students Working </a:t>
            </a:r>
            <a:endParaRPr lang="en-US" altLang="ko-KR" sz="2300" b="1">
              <a:solidFill>
                <a:srgbClr val="141444"/>
              </a:solidFill>
              <a:latin typeface="Noto Sans"/>
              <a:ea typeface="Noto Sans"/>
              <a:cs typeface="Noto Sans"/>
            </a:endParaRPr>
          </a:p>
          <a:p>
            <a:pPr lvl="0">
              <a:defRPr/>
            </a:pPr>
            <a:r>
              <a:rPr lang="en-US" altLang="ko-KR" sz="2300" b="1">
                <a:solidFill>
                  <a:srgbClr val="141444"/>
                </a:solidFill>
                <a:latin typeface="Noto Sans"/>
                <a:ea typeface="Noto Sans"/>
                <a:cs typeface="Noto Sans"/>
              </a:rPr>
              <a:t>Part-time</a:t>
            </a:r>
            <a:endParaRPr lang="en-US" altLang="ko-KR" sz="2300" b="1">
              <a:solidFill>
                <a:srgbClr val="141444"/>
              </a:solidFill>
              <a:latin typeface="Noto Sans"/>
              <a:ea typeface="Noto Sans"/>
              <a:cs typeface="Noto Sans"/>
            </a:endParaRPr>
          </a:p>
        </p:txBody>
      </p:sp>
      <p:grpSp>
        <p:nvGrpSpPr>
          <p:cNvPr id="67" name="Group 9"/>
          <p:cNvGrpSpPr/>
          <p:nvPr/>
        </p:nvGrpSpPr>
        <p:grpSpPr>
          <a:xfrm rot="0">
            <a:off x="8738870" y="3964455"/>
            <a:ext cx="350837" cy="372533"/>
            <a:chOff x="903288" y="6518275"/>
            <a:chExt cx="271462" cy="266700"/>
          </a:xfrm>
          <a:solidFill>
            <a:schemeClr val="accent1">
              <a:lumMod val="75000"/>
            </a:schemeClr>
          </a:solidFill>
        </p:grpSpPr>
        <p:sp>
          <p:nvSpPr>
            <p:cNvPr id="68" name="Freeform 1840"/>
            <p:cNvSpPr/>
            <p:nvPr/>
          </p:nvSpPr>
          <p:spPr>
            <a:xfrm>
              <a:off x="946150" y="6518275"/>
              <a:ext cx="228600" cy="204788"/>
            </a:xfrm>
            <a:custGeom>
              <a:avLst/>
              <a:gdLst>
                <a:gd name="T0" fmla="*/ 566 w 574"/>
                <a:gd name="T1" fmla="*/ 6 h 515"/>
                <a:gd name="T2" fmla="*/ 562 w 574"/>
                <a:gd name="T3" fmla="*/ 3 h 515"/>
                <a:gd name="T4" fmla="*/ 557 w 574"/>
                <a:gd name="T5" fmla="*/ 1 h 515"/>
                <a:gd name="T6" fmla="*/ 553 w 574"/>
                <a:gd name="T7" fmla="*/ 0 h 515"/>
                <a:gd name="T8" fmla="*/ 549 w 574"/>
                <a:gd name="T9" fmla="*/ 0 h 515"/>
                <a:gd name="T10" fmla="*/ 544 w 574"/>
                <a:gd name="T11" fmla="*/ 1 h 515"/>
                <a:gd name="T12" fmla="*/ 540 w 574"/>
                <a:gd name="T13" fmla="*/ 3 h 515"/>
                <a:gd name="T14" fmla="*/ 535 w 574"/>
                <a:gd name="T15" fmla="*/ 6 h 515"/>
                <a:gd name="T16" fmla="*/ 532 w 574"/>
                <a:gd name="T17" fmla="*/ 10 h 515"/>
                <a:gd name="T18" fmla="*/ 165 w 574"/>
                <a:gd name="T19" fmla="*/ 456 h 515"/>
                <a:gd name="T20" fmla="*/ 41 w 574"/>
                <a:gd name="T21" fmla="*/ 330 h 515"/>
                <a:gd name="T22" fmla="*/ 36 w 574"/>
                <a:gd name="T23" fmla="*/ 327 h 515"/>
                <a:gd name="T24" fmla="*/ 33 w 574"/>
                <a:gd name="T25" fmla="*/ 325 h 515"/>
                <a:gd name="T26" fmla="*/ 28 w 574"/>
                <a:gd name="T27" fmla="*/ 324 h 515"/>
                <a:gd name="T28" fmla="*/ 23 w 574"/>
                <a:gd name="T29" fmla="*/ 324 h 515"/>
                <a:gd name="T30" fmla="*/ 18 w 574"/>
                <a:gd name="T31" fmla="*/ 324 h 515"/>
                <a:gd name="T32" fmla="*/ 14 w 574"/>
                <a:gd name="T33" fmla="*/ 325 h 515"/>
                <a:gd name="T34" fmla="*/ 11 w 574"/>
                <a:gd name="T35" fmla="*/ 327 h 515"/>
                <a:gd name="T36" fmla="*/ 6 w 574"/>
                <a:gd name="T37" fmla="*/ 330 h 515"/>
                <a:gd name="T38" fmla="*/ 3 w 574"/>
                <a:gd name="T39" fmla="*/ 335 h 515"/>
                <a:gd name="T40" fmla="*/ 1 w 574"/>
                <a:gd name="T41" fmla="*/ 339 h 515"/>
                <a:gd name="T42" fmla="*/ 0 w 574"/>
                <a:gd name="T43" fmla="*/ 343 h 515"/>
                <a:gd name="T44" fmla="*/ 0 w 574"/>
                <a:gd name="T45" fmla="*/ 348 h 515"/>
                <a:gd name="T46" fmla="*/ 0 w 574"/>
                <a:gd name="T47" fmla="*/ 352 h 515"/>
                <a:gd name="T48" fmla="*/ 1 w 574"/>
                <a:gd name="T49" fmla="*/ 357 h 515"/>
                <a:gd name="T50" fmla="*/ 3 w 574"/>
                <a:gd name="T51" fmla="*/ 361 h 515"/>
                <a:gd name="T52" fmla="*/ 6 w 574"/>
                <a:gd name="T53" fmla="*/ 365 h 515"/>
                <a:gd name="T54" fmla="*/ 150 w 574"/>
                <a:gd name="T55" fmla="*/ 509 h 515"/>
                <a:gd name="T56" fmla="*/ 154 w 574"/>
                <a:gd name="T57" fmla="*/ 511 h 515"/>
                <a:gd name="T58" fmla="*/ 158 w 574"/>
                <a:gd name="T59" fmla="*/ 513 h 515"/>
                <a:gd name="T60" fmla="*/ 162 w 574"/>
                <a:gd name="T61" fmla="*/ 515 h 515"/>
                <a:gd name="T62" fmla="*/ 168 w 574"/>
                <a:gd name="T63" fmla="*/ 515 h 515"/>
                <a:gd name="T64" fmla="*/ 168 w 574"/>
                <a:gd name="T65" fmla="*/ 515 h 515"/>
                <a:gd name="T66" fmla="*/ 169 w 574"/>
                <a:gd name="T67" fmla="*/ 515 h 515"/>
                <a:gd name="T68" fmla="*/ 173 w 574"/>
                <a:gd name="T69" fmla="*/ 515 h 515"/>
                <a:gd name="T70" fmla="*/ 178 w 574"/>
                <a:gd name="T71" fmla="*/ 512 h 515"/>
                <a:gd name="T72" fmla="*/ 182 w 574"/>
                <a:gd name="T73" fmla="*/ 510 h 515"/>
                <a:gd name="T74" fmla="*/ 185 w 574"/>
                <a:gd name="T75" fmla="*/ 507 h 515"/>
                <a:gd name="T76" fmla="*/ 570 w 574"/>
                <a:gd name="T77" fmla="*/ 40 h 515"/>
                <a:gd name="T78" fmla="*/ 572 w 574"/>
                <a:gd name="T79" fmla="*/ 35 h 515"/>
                <a:gd name="T80" fmla="*/ 574 w 574"/>
                <a:gd name="T81" fmla="*/ 31 h 515"/>
                <a:gd name="T82" fmla="*/ 574 w 574"/>
                <a:gd name="T83" fmla="*/ 26 h 515"/>
                <a:gd name="T84" fmla="*/ 574 w 574"/>
                <a:gd name="T85" fmla="*/ 22 h 515"/>
                <a:gd name="T86" fmla="*/ 574 w 574"/>
                <a:gd name="T87" fmla="*/ 18 h 515"/>
                <a:gd name="T88" fmla="*/ 572 w 574"/>
                <a:gd name="T89" fmla="*/ 13 h 515"/>
                <a:gd name="T90" fmla="*/ 570 w 574"/>
                <a:gd name="T91" fmla="*/ 9 h 515"/>
                <a:gd name="T92" fmla="*/ 566 w 574"/>
                <a:gd name="T93" fmla="*/ 6 h 5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4" h="515">
                  <a:moveTo>
                    <a:pt x="566" y="6"/>
                  </a:moveTo>
                  <a:lnTo>
                    <a:pt x="562" y="3"/>
                  </a:lnTo>
                  <a:lnTo>
                    <a:pt x="557" y="1"/>
                  </a:lnTo>
                  <a:lnTo>
                    <a:pt x="553" y="0"/>
                  </a:lnTo>
                  <a:lnTo>
                    <a:pt x="549" y="0"/>
                  </a:lnTo>
                  <a:lnTo>
                    <a:pt x="544" y="1"/>
                  </a:lnTo>
                  <a:lnTo>
                    <a:pt x="540" y="3"/>
                  </a:lnTo>
                  <a:lnTo>
                    <a:pt x="535" y="6"/>
                  </a:lnTo>
                  <a:lnTo>
                    <a:pt x="532" y="10"/>
                  </a:lnTo>
                  <a:lnTo>
                    <a:pt x="165" y="456"/>
                  </a:lnTo>
                  <a:lnTo>
                    <a:pt x="41" y="330"/>
                  </a:lnTo>
                  <a:lnTo>
                    <a:pt x="36" y="327"/>
                  </a:lnTo>
                  <a:lnTo>
                    <a:pt x="33" y="325"/>
                  </a:lnTo>
                  <a:lnTo>
                    <a:pt x="28" y="324"/>
                  </a:lnTo>
                  <a:lnTo>
                    <a:pt x="23" y="324"/>
                  </a:lnTo>
                  <a:lnTo>
                    <a:pt x="18" y="324"/>
                  </a:lnTo>
                  <a:lnTo>
                    <a:pt x="14" y="325"/>
                  </a:lnTo>
                  <a:lnTo>
                    <a:pt x="11" y="327"/>
                  </a:lnTo>
                  <a:lnTo>
                    <a:pt x="6" y="330"/>
                  </a:lnTo>
                  <a:lnTo>
                    <a:pt x="3" y="335"/>
                  </a:lnTo>
                  <a:lnTo>
                    <a:pt x="1" y="339"/>
                  </a:lnTo>
                  <a:lnTo>
                    <a:pt x="0" y="343"/>
                  </a:lnTo>
                  <a:lnTo>
                    <a:pt x="0" y="348"/>
                  </a:lnTo>
                  <a:lnTo>
                    <a:pt x="0" y="352"/>
                  </a:lnTo>
                  <a:lnTo>
                    <a:pt x="1" y="357"/>
                  </a:lnTo>
                  <a:lnTo>
                    <a:pt x="3" y="361"/>
                  </a:lnTo>
                  <a:lnTo>
                    <a:pt x="6" y="365"/>
                  </a:lnTo>
                  <a:lnTo>
                    <a:pt x="150" y="509"/>
                  </a:lnTo>
                  <a:lnTo>
                    <a:pt x="154" y="511"/>
                  </a:lnTo>
                  <a:lnTo>
                    <a:pt x="158" y="513"/>
                  </a:lnTo>
                  <a:lnTo>
                    <a:pt x="162" y="515"/>
                  </a:lnTo>
                  <a:lnTo>
                    <a:pt x="168" y="515"/>
                  </a:lnTo>
                  <a:lnTo>
                    <a:pt x="168" y="515"/>
                  </a:lnTo>
                  <a:lnTo>
                    <a:pt x="169" y="515"/>
                  </a:lnTo>
                  <a:lnTo>
                    <a:pt x="173" y="515"/>
                  </a:lnTo>
                  <a:lnTo>
                    <a:pt x="178" y="512"/>
                  </a:lnTo>
                  <a:lnTo>
                    <a:pt x="182" y="510"/>
                  </a:lnTo>
                  <a:lnTo>
                    <a:pt x="185" y="507"/>
                  </a:lnTo>
                  <a:lnTo>
                    <a:pt x="570" y="40"/>
                  </a:lnTo>
                  <a:lnTo>
                    <a:pt x="572" y="35"/>
                  </a:lnTo>
                  <a:lnTo>
                    <a:pt x="574" y="31"/>
                  </a:lnTo>
                  <a:lnTo>
                    <a:pt x="574" y="26"/>
                  </a:lnTo>
                  <a:lnTo>
                    <a:pt x="574" y="22"/>
                  </a:lnTo>
                  <a:lnTo>
                    <a:pt x="574" y="18"/>
                  </a:lnTo>
                  <a:lnTo>
                    <a:pt x="572" y="13"/>
                  </a:lnTo>
                  <a:lnTo>
                    <a:pt x="570" y="9"/>
                  </a:lnTo>
                  <a:lnTo>
                    <a:pt x="566" y="6"/>
                  </a:lnTo>
                  <a:close/>
                </a:path>
              </a:pathLst>
            </a:custGeom>
            <a:solidFill>
              <a:srgbClr val="141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en-US" sz="2300">
                <a:solidFill>
                  <a:schemeClr val="lt1"/>
                </a:solidFill>
              </a:endParaRPr>
            </a:p>
          </p:txBody>
        </p:sp>
        <p:sp>
          <p:nvSpPr>
            <p:cNvPr id="69" name="Freeform 1841"/>
            <p:cNvSpPr/>
            <p:nvPr/>
          </p:nvSpPr>
          <p:spPr>
            <a:xfrm>
              <a:off x="903288" y="6546850"/>
              <a:ext cx="238125" cy="238125"/>
            </a:xfrm>
            <a:custGeom>
              <a:avLst/>
              <a:gdLst>
                <a:gd name="T0" fmla="*/ 569 w 599"/>
                <a:gd name="T1" fmla="*/ 220 h 598"/>
                <a:gd name="T2" fmla="*/ 562 w 599"/>
                <a:gd name="T3" fmla="*/ 223 h 598"/>
                <a:gd name="T4" fmla="*/ 555 w 599"/>
                <a:gd name="T5" fmla="*/ 229 h 598"/>
                <a:gd name="T6" fmla="*/ 552 w 599"/>
                <a:gd name="T7" fmla="*/ 238 h 598"/>
                <a:gd name="T8" fmla="*/ 551 w 599"/>
                <a:gd name="T9" fmla="*/ 551 h 598"/>
                <a:gd name="T10" fmla="*/ 48 w 599"/>
                <a:gd name="T11" fmla="*/ 47 h 598"/>
                <a:gd name="T12" fmla="*/ 421 w 599"/>
                <a:gd name="T13" fmla="*/ 47 h 598"/>
                <a:gd name="T14" fmla="*/ 430 w 599"/>
                <a:gd name="T15" fmla="*/ 44 h 598"/>
                <a:gd name="T16" fmla="*/ 436 w 599"/>
                <a:gd name="T17" fmla="*/ 37 h 598"/>
                <a:gd name="T18" fmla="*/ 440 w 599"/>
                <a:gd name="T19" fmla="*/ 28 h 598"/>
                <a:gd name="T20" fmla="*/ 440 w 599"/>
                <a:gd name="T21" fmla="*/ 19 h 598"/>
                <a:gd name="T22" fmla="*/ 436 w 599"/>
                <a:gd name="T23" fmla="*/ 11 h 598"/>
                <a:gd name="T24" fmla="*/ 430 w 599"/>
                <a:gd name="T25" fmla="*/ 4 h 598"/>
                <a:gd name="T26" fmla="*/ 421 w 599"/>
                <a:gd name="T27" fmla="*/ 0 h 598"/>
                <a:gd name="T28" fmla="*/ 24 w 599"/>
                <a:gd name="T29" fmla="*/ 0 h 598"/>
                <a:gd name="T30" fmla="*/ 14 w 599"/>
                <a:gd name="T31" fmla="*/ 2 h 598"/>
                <a:gd name="T32" fmla="*/ 6 w 599"/>
                <a:gd name="T33" fmla="*/ 6 h 598"/>
                <a:gd name="T34" fmla="*/ 2 w 599"/>
                <a:gd name="T35" fmla="*/ 14 h 598"/>
                <a:gd name="T36" fmla="*/ 0 w 599"/>
                <a:gd name="T37" fmla="*/ 24 h 598"/>
                <a:gd name="T38" fmla="*/ 1 w 599"/>
                <a:gd name="T39" fmla="*/ 579 h 598"/>
                <a:gd name="T40" fmla="*/ 4 w 599"/>
                <a:gd name="T41" fmla="*/ 588 h 598"/>
                <a:gd name="T42" fmla="*/ 11 w 599"/>
                <a:gd name="T43" fmla="*/ 595 h 598"/>
                <a:gd name="T44" fmla="*/ 18 w 599"/>
                <a:gd name="T45" fmla="*/ 598 h 598"/>
                <a:gd name="T46" fmla="*/ 575 w 599"/>
                <a:gd name="T47" fmla="*/ 598 h 598"/>
                <a:gd name="T48" fmla="*/ 584 w 599"/>
                <a:gd name="T49" fmla="*/ 597 h 598"/>
                <a:gd name="T50" fmla="*/ 591 w 599"/>
                <a:gd name="T51" fmla="*/ 592 h 598"/>
                <a:gd name="T52" fmla="*/ 597 w 599"/>
                <a:gd name="T53" fmla="*/ 584 h 598"/>
                <a:gd name="T54" fmla="*/ 599 w 599"/>
                <a:gd name="T55" fmla="*/ 575 h 598"/>
                <a:gd name="T56" fmla="*/ 598 w 599"/>
                <a:gd name="T57" fmla="*/ 238 h 598"/>
                <a:gd name="T58" fmla="*/ 595 w 599"/>
                <a:gd name="T59" fmla="*/ 229 h 598"/>
                <a:gd name="T60" fmla="*/ 588 w 599"/>
                <a:gd name="T61" fmla="*/ 223 h 598"/>
                <a:gd name="T62" fmla="*/ 579 w 599"/>
                <a:gd name="T63" fmla="*/ 220 h 5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9" h="598">
                  <a:moveTo>
                    <a:pt x="575" y="218"/>
                  </a:moveTo>
                  <a:lnTo>
                    <a:pt x="569" y="220"/>
                  </a:lnTo>
                  <a:lnTo>
                    <a:pt x="565" y="221"/>
                  </a:lnTo>
                  <a:lnTo>
                    <a:pt x="562" y="223"/>
                  </a:lnTo>
                  <a:lnTo>
                    <a:pt x="557" y="226"/>
                  </a:lnTo>
                  <a:lnTo>
                    <a:pt x="555" y="229"/>
                  </a:lnTo>
                  <a:lnTo>
                    <a:pt x="553" y="234"/>
                  </a:lnTo>
                  <a:lnTo>
                    <a:pt x="552" y="238"/>
                  </a:lnTo>
                  <a:lnTo>
                    <a:pt x="551" y="243"/>
                  </a:lnTo>
                  <a:lnTo>
                    <a:pt x="551" y="551"/>
                  </a:lnTo>
                  <a:lnTo>
                    <a:pt x="48" y="551"/>
                  </a:lnTo>
                  <a:lnTo>
                    <a:pt x="48" y="47"/>
                  </a:lnTo>
                  <a:lnTo>
                    <a:pt x="416" y="47"/>
                  </a:lnTo>
                  <a:lnTo>
                    <a:pt x="421" y="47"/>
                  </a:lnTo>
                  <a:lnTo>
                    <a:pt x="426" y="46"/>
                  </a:lnTo>
                  <a:lnTo>
                    <a:pt x="430" y="44"/>
                  </a:lnTo>
                  <a:lnTo>
                    <a:pt x="433" y="41"/>
                  </a:lnTo>
                  <a:lnTo>
                    <a:pt x="436" y="37"/>
                  </a:lnTo>
                  <a:lnTo>
                    <a:pt x="438" y="33"/>
                  </a:lnTo>
                  <a:lnTo>
                    <a:pt x="440" y="28"/>
                  </a:lnTo>
                  <a:lnTo>
                    <a:pt x="440" y="24"/>
                  </a:lnTo>
                  <a:lnTo>
                    <a:pt x="440" y="19"/>
                  </a:lnTo>
                  <a:lnTo>
                    <a:pt x="438" y="14"/>
                  </a:lnTo>
                  <a:lnTo>
                    <a:pt x="436" y="11"/>
                  </a:lnTo>
                  <a:lnTo>
                    <a:pt x="433" y="6"/>
                  </a:lnTo>
                  <a:lnTo>
                    <a:pt x="430" y="4"/>
                  </a:lnTo>
                  <a:lnTo>
                    <a:pt x="426" y="2"/>
                  </a:lnTo>
                  <a:lnTo>
                    <a:pt x="421" y="0"/>
                  </a:lnTo>
                  <a:lnTo>
                    <a:pt x="416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4" y="2"/>
                  </a:lnTo>
                  <a:lnTo>
                    <a:pt x="11" y="4"/>
                  </a:lnTo>
                  <a:lnTo>
                    <a:pt x="6" y="6"/>
                  </a:lnTo>
                  <a:lnTo>
                    <a:pt x="4" y="11"/>
                  </a:lnTo>
                  <a:lnTo>
                    <a:pt x="2" y="14"/>
                  </a:lnTo>
                  <a:lnTo>
                    <a:pt x="1" y="19"/>
                  </a:lnTo>
                  <a:lnTo>
                    <a:pt x="0" y="24"/>
                  </a:lnTo>
                  <a:lnTo>
                    <a:pt x="0" y="575"/>
                  </a:lnTo>
                  <a:lnTo>
                    <a:pt x="1" y="579"/>
                  </a:lnTo>
                  <a:lnTo>
                    <a:pt x="2" y="584"/>
                  </a:lnTo>
                  <a:lnTo>
                    <a:pt x="4" y="588"/>
                  </a:lnTo>
                  <a:lnTo>
                    <a:pt x="6" y="592"/>
                  </a:lnTo>
                  <a:lnTo>
                    <a:pt x="11" y="595"/>
                  </a:lnTo>
                  <a:lnTo>
                    <a:pt x="14" y="597"/>
                  </a:lnTo>
                  <a:lnTo>
                    <a:pt x="18" y="598"/>
                  </a:lnTo>
                  <a:lnTo>
                    <a:pt x="24" y="598"/>
                  </a:lnTo>
                  <a:lnTo>
                    <a:pt x="575" y="598"/>
                  </a:lnTo>
                  <a:lnTo>
                    <a:pt x="579" y="598"/>
                  </a:lnTo>
                  <a:lnTo>
                    <a:pt x="584" y="597"/>
                  </a:lnTo>
                  <a:lnTo>
                    <a:pt x="588" y="595"/>
                  </a:lnTo>
                  <a:lnTo>
                    <a:pt x="591" y="592"/>
                  </a:lnTo>
                  <a:lnTo>
                    <a:pt x="595" y="588"/>
                  </a:lnTo>
                  <a:lnTo>
                    <a:pt x="597" y="584"/>
                  </a:lnTo>
                  <a:lnTo>
                    <a:pt x="598" y="579"/>
                  </a:lnTo>
                  <a:lnTo>
                    <a:pt x="599" y="575"/>
                  </a:lnTo>
                  <a:lnTo>
                    <a:pt x="599" y="243"/>
                  </a:lnTo>
                  <a:lnTo>
                    <a:pt x="598" y="238"/>
                  </a:lnTo>
                  <a:lnTo>
                    <a:pt x="597" y="234"/>
                  </a:lnTo>
                  <a:lnTo>
                    <a:pt x="595" y="229"/>
                  </a:lnTo>
                  <a:lnTo>
                    <a:pt x="591" y="226"/>
                  </a:lnTo>
                  <a:lnTo>
                    <a:pt x="588" y="223"/>
                  </a:lnTo>
                  <a:lnTo>
                    <a:pt x="584" y="221"/>
                  </a:lnTo>
                  <a:lnTo>
                    <a:pt x="579" y="220"/>
                  </a:lnTo>
                  <a:lnTo>
                    <a:pt x="575" y="218"/>
                  </a:lnTo>
                  <a:close/>
                </a:path>
              </a:pathLst>
            </a:custGeom>
            <a:solidFill>
              <a:srgbClr val="141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en-US" sz="2300">
                <a:solidFill>
                  <a:schemeClr val="lt1"/>
                </a:solidFill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9047371" y="3946959"/>
            <a:ext cx="2502644" cy="442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300" b="1">
                <a:solidFill>
                  <a:srgbClr val="141444"/>
                </a:solidFill>
                <a:latin typeface="Noto Sans"/>
                <a:ea typeface="Noto Sans"/>
                <a:cs typeface="Noto Sans"/>
              </a:rPr>
              <a:t>Drug Crimes</a:t>
            </a:r>
            <a:endParaRPr lang="en-US" altLang="ko-KR" sz="2300" b="1">
              <a:solidFill>
                <a:srgbClr val="141444"/>
              </a:solidFill>
              <a:latin typeface="Noto Sans"/>
              <a:ea typeface="Noto Sans"/>
              <a:cs typeface="Noto Sans"/>
            </a:endParaRPr>
          </a:p>
        </p:txBody>
      </p:sp>
      <p:grpSp>
        <p:nvGrpSpPr>
          <p:cNvPr id="72" name="Group 9"/>
          <p:cNvGrpSpPr/>
          <p:nvPr/>
        </p:nvGrpSpPr>
        <p:grpSpPr>
          <a:xfrm rot="0">
            <a:off x="8738870" y="5315735"/>
            <a:ext cx="350837" cy="372533"/>
            <a:chOff x="903288" y="6518275"/>
            <a:chExt cx="271462" cy="266700"/>
          </a:xfrm>
          <a:solidFill>
            <a:schemeClr val="accent1">
              <a:lumMod val="75000"/>
            </a:schemeClr>
          </a:solidFill>
        </p:grpSpPr>
        <p:sp>
          <p:nvSpPr>
            <p:cNvPr id="73" name="Freeform 1840"/>
            <p:cNvSpPr/>
            <p:nvPr/>
          </p:nvSpPr>
          <p:spPr>
            <a:xfrm>
              <a:off x="946150" y="6518275"/>
              <a:ext cx="228600" cy="204788"/>
            </a:xfrm>
            <a:custGeom>
              <a:avLst/>
              <a:gdLst>
                <a:gd name="T0" fmla="*/ 566 w 574"/>
                <a:gd name="T1" fmla="*/ 6 h 515"/>
                <a:gd name="T2" fmla="*/ 562 w 574"/>
                <a:gd name="T3" fmla="*/ 3 h 515"/>
                <a:gd name="T4" fmla="*/ 557 w 574"/>
                <a:gd name="T5" fmla="*/ 1 h 515"/>
                <a:gd name="T6" fmla="*/ 553 w 574"/>
                <a:gd name="T7" fmla="*/ 0 h 515"/>
                <a:gd name="T8" fmla="*/ 549 w 574"/>
                <a:gd name="T9" fmla="*/ 0 h 515"/>
                <a:gd name="T10" fmla="*/ 544 w 574"/>
                <a:gd name="T11" fmla="*/ 1 h 515"/>
                <a:gd name="T12" fmla="*/ 540 w 574"/>
                <a:gd name="T13" fmla="*/ 3 h 515"/>
                <a:gd name="T14" fmla="*/ 535 w 574"/>
                <a:gd name="T15" fmla="*/ 6 h 515"/>
                <a:gd name="T16" fmla="*/ 532 w 574"/>
                <a:gd name="T17" fmla="*/ 10 h 515"/>
                <a:gd name="T18" fmla="*/ 165 w 574"/>
                <a:gd name="T19" fmla="*/ 456 h 515"/>
                <a:gd name="T20" fmla="*/ 41 w 574"/>
                <a:gd name="T21" fmla="*/ 330 h 515"/>
                <a:gd name="T22" fmla="*/ 36 w 574"/>
                <a:gd name="T23" fmla="*/ 327 h 515"/>
                <a:gd name="T24" fmla="*/ 33 w 574"/>
                <a:gd name="T25" fmla="*/ 325 h 515"/>
                <a:gd name="T26" fmla="*/ 28 w 574"/>
                <a:gd name="T27" fmla="*/ 324 h 515"/>
                <a:gd name="T28" fmla="*/ 23 w 574"/>
                <a:gd name="T29" fmla="*/ 324 h 515"/>
                <a:gd name="T30" fmla="*/ 18 w 574"/>
                <a:gd name="T31" fmla="*/ 324 h 515"/>
                <a:gd name="T32" fmla="*/ 14 w 574"/>
                <a:gd name="T33" fmla="*/ 325 h 515"/>
                <a:gd name="T34" fmla="*/ 11 w 574"/>
                <a:gd name="T35" fmla="*/ 327 h 515"/>
                <a:gd name="T36" fmla="*/ 6 w 574"/>
                <a:gd name="T37" fmla="*/ 330 h 515"/>
                <a:gd name="T38" fmla="*/ 3 w 574"/>
                <a:gd name="T39" fmla="*/ 335 h 515"/>
                <a:gd name="T40" fmla="*/ 1 w 574"/>
                <a:gd name="T41" fmla="*/ 339 h 515"/>
                <a:gd name="T42" fmla="*/ 0 w 574"/>
                <a:gd name="T43" fmla="*/ 343 h 515"/>
                <a:gd name="T44" fmla="*/ 0 w 574"/>
                <a:gd name="T45" fmla="*/ 348 h 515"/>
                <a:gd name="T46" fmla="*/ 0 w 574"/>
                <a:gd name="T47" fmla="*/ 352 h 515"/>
                <a:gd name="T48" fmla="*/ 1 w 574"/>
                <a:gd name="T49" fmla="*/ 357 h 515"/>
                <a:gd name="T50" fmla="*/ 3 w 574"/>
                <a:gd name="T51" fmla="*/ 361 h 515"/>
                <a:gd name="T52" fmla="*/ 6 w 574"/>
                <a:gd name="T53" fmla="*/ 365 h 515"/>
                <a:gd name="T54" fmla="*/ 150 w 574"/>
                <a:gd name="T55" fmla="*/ 509 h 515"/>
                <a:gd name="T56" fmla="*/ 154 w 574"/>
                <a:gd name="T57" fmla="*/ 511 h 515"/>
                <a:gd name="T58" fmla="*/ 158 w 574"/>
                <a:gd name="T59" fmla="*/ 513 h 515"/>
                <a:gd name="T60" fmla="*/ 162 w 574"/>
                <a:gd name="T61" fmla="*/ 515 h 515"/>
                <a:gd name="T62" fmla="*/ 168 w 574"/>
                <a:gd name="T63" fmla="*/ 515 h 515"/>
                <a:gd name="T64" fmla="*/ 168 w 574"/>
                <a:gd name="T65" fmla="*/ 515 h 515"/>
                <a:gd name="T66" fmla="*/ 169 w 574"/>
                <a:gd name="T67" fmla="*/ 515 h 515"/>
                <a:gd name="T68" fmla="*/ 173 w 574"/>
                <a:gd name="T69" fmla="*/ 515 h 515"/>
                <a:gd name="T70" fmla="*/ 178 w 574"/>
                <a:gd name="T71" fmla="*/ 512 h 515"/>
                <a:gd name="T72" fmla="*/ 182 w 574"/>
                <a:gd name="T73" fmla="*/ 510 h 515"/>
                <a:gd name="T74" fmla="*/ 185 w 574"/>
                <a:gd name="T75" fmla="*/ 507 h 515"/>
                <a:gd name="T76" fmla="*/ 570 w 574"/>
                <a:gd name="T77" fmla="*/ 40 h 515"/>
                <a:gd name="T78" fmla="*/ 572 w 574"/>
                <a:gd name="T79" fmla="*/ 35 h 515"/>
                <a:gd name="T80" fmla="*/ 574 w 574"/>
                <a:gd name="T81" fmla="*/ 31 h 515"/>
                <a:gd name="T82" fmla="*/ 574 w 574"/>
                <a:gd name="T83" fmla="*/ 26 h 515"/>
                <a:gd name="T84" fmla="*/ 574 w 574"/>
                <a:gd name="T85" fmla="*/ 22 h 515"/>
                <a:gd name="T86" fmla="*/ 574 w 574"/>
                <a:gd name="T87" fmla="*/ 18 h 515"/>
                <a:gd name="T88" fmla="*/ 572 w 574"/>
                <a:gd name="T89" fmla="*/ 13 h 515"/>
                <a:gd name="T90" fmla="*/ 570 w 574"/>
                <a:gd name="T91" fmla="*/ 9 h 515"/>
                <a:gd name="T92" fmla="*/ 566 w 574"/>
                <a:gd name="T93" fmla="*/ 6 h 51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4" h="515">
                  <a:moveTo>
                    <a:pt x="566" y="6"/>
                  </a:moveTo>
                  <a:lnTo>
                    <a:pt x="562" y="3"/>
                  </a:lnTo>
                  <a:lnTo>
                    <a:pt x="557" y="1"/>
                  </a:lnTo>
                  <a:lnTo>
                    <a:pt x="553" y="0"/>
                  </a:lnTo>
                  <a:lnTo>
                    <a:pt x="549" y="0"/>
                  </a:lnTo>
                  <a:lnTo>
                    <a:pt x="544" y="1"/>
                  </a:lnTo>
                  <a:lnTo>
                    <a:pt x="540" y="3"/>
                  </a:lnTo>
                  <a:lnTo>
                    <a:pt x="535" y="6"/>
                  </a:lnTo>
                  <a:lnTo>
                    <a:pt x="532" y="10"/>
                  </a:lnTo>
                  <a:lnTo>
                    <a:pt x="165" y="456"/>
                  </a:lnTo>
                  <a:lnTo>
                    <a:pt x="41" y="330"/>
                  </a:lnTo>
                  <a:lnTo>
                    <a:pt x="36" y="327"/>
                  </a:lnTo>
                  <a:lnTo>
                    <a:pt x="33" y="325"/>
                  </a:lnTo>
                  <a:lnTo>
                    <a:pt x="28" y="324"/>
                  </a:lnTo>
                  <a:lnTo>
                    <a:pt x="23" y="324"/>
                  </a:lnTo>
                  <a:lnTo>
                    <a:pt x="18" y="324"/>
                  </a:lnTo>
                  <a:lnTo>
                    <a:pt x="14" y="325"/>
                  </a:lnTo>
                  <a:lnTo>
                    <a:pt x="11" y="327"/>
                  </a:lnTo>
                  <a:lnTo>
                    <a:pt x="6" y="330"/>
                  </a:lnTo>
                  <a:lnTo>
                    <a:pt x="3" y="335"/>
                  </a:lnTo>
                  <a:lnTo>
                    <a:pt x="1" y="339"/>
                  </a:lnTo>
                  <a:lnTo>
                    <a:pt x="0" y="343"/>
                  </a:lnTo>
                  <a:lnTo>
                    <a:pt x="0" y="348"/>
                  </a:lnTo>
                  <a:lnTo>
                    <a:pt x="0" y="352"/>
                  </a:lnTo>
                  <a:lnTo>
                    <a:pt x="1" y="357"/>
                  </a:lnTo>
                  <a:lnTo>
                    <a:pt x="3" y="361"/>
                  </a:lnTo>
                  <a:lnTo>
                    <a:pt x="6" y="365"/>
                  </a:lnTo>
                  <a:lnTo>
                    <a:pt x="150" y="509"/>
                  </a:lnTo>
                  <a:lnTo>
                    <a:pt x="154" y="511"/>
                  </a:lnTo>
                  <a:lnTo>
                    <a:pt x="158" y="513"/>
                  </a:lnTo>
                  <a:lnTo>
                    <a:pt x="162" y="515"/>
                  </a:lnTo>
                  <a:lnTo>
                    <a:pt x="168" y="515"/>
                  </a:lnTo>
                  <a:lnTo>
                    <a:pt x="168" y="515"/>
                  </a:lnTo>
                  <a:lnTo>
                    <a:pt x="169" y="515"/>
                  </a:lnTo>
                  <a:lnTo>
                    <a:pt x="173" y="515"/>
                  </a:lnTo>
                  <a:lnTo>
                    <a:pt x="178" y="512"/>
                  </a:lnTo>
                  <a:lnTo>
                    <a:pt x="182" y="510"/>
                  </a:lnTo>
                  <a:lnTo>
                    <a:pt x="185" y="507"/>
                  </a:lnTo>
                  <a:lnTo>
                    <a:pt x="570" y="40"/>
                  </a:lnTo>
                  <a:lnTo>
                    <a:pt x="572" y="35"/>
                  </a:lnTo>
                  <a:lnTo>
                    <a:pt x="574" y="31"/>
                  </a:lnTo>
                  <a:lnTo>
                    <a:pt x="574" y="26"/>
                  </a:lnTo>
                  <a:lnTo>
                    <a:pt x="574" y="22"/>
                  </a:lnTo>
                  <a:lnTo>
                    <a:pt x="574" y="18"/>
                  </a:lnTo>
                  <a:lnTo>
                    <a:pt x="572" y="13"/>
                  </a:lnTo>
                  <a:lnTo>
                    <a:pt x="570" y="9"/>
                  </a:lnTo>
                  <a:lnTo>
                    <a:pt x="566" y="6"/>
                  </a:lnTo>
                  <a:close/>
                </a:path>
              </a:pathLst>
            </a:custGeom>
            <a:solidFill>
              <a:srgbClr val="141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en-US" sz="2300">
                <a:solidFill>
                  <a:schemeClr val="lt1"/>
                </a:solidFill>
              </a:endParaRPr>
            </a:p>
          </p:txBody>
        </p:sp>
        <p:sp>
          <p:nvSpPr>
            <p:cNvPr id="74" name="Freeform 1841"/>
            <p:cNvSpPr/>
            <p:nvPr/>
          </p:nvSpPr>
          <p:spPr>
            <a:xfrm>
              <a:off x="903288" y="6546850"/>
              <a:ext cx="238125" cy="238125"/>
            </a:xfrm>
            <a:custGeom>
              <a:avLst/>
              <a:gdLst>
                <a:gd name="T0" fmla="*/ 569 w 599"/>
                <a:gd name="T1" fmla="*/ 220 h 598"/>
                <a:gd name="T2" fmla="*/ 562 w 599"/>
                <a:gd name="T3" fmla="*/ 223 h 598"/>
                <a:gd name="T4" fmla="*/ 555 w 599"/>
                <a:gd name="T5" fmla="*/ 229 h 598"/>
                <a:gd name="T6" fmla="*/ 552 w 599"/>
                <a:gd name="T7" fmla="*/ 238 h 598"/>
                <a:gd name="T8" fmla="*/ 551 w 599"/>
                <a:gd name="T9" fmla="*/ 551 h 598"/>
                <a:gd name="T10" fmla="*/ 48 w 599"/>
                <a:gd name="T11" fmla="*/ 47 h 598"/>
                <a:gd name="T12" fmla="*/ 421 w 599"/>
                <a:gd name="T13" fmla="*/ 47 h 598"/>
                <a:gd name="T14" fmla="*/ 430 w 599"/>
                <a:gd name="T15" fmla="*/ 44 h 598"/>
                <a:gd name="T16" fmla="*/ 436 w 599"/>
                <a:gd name="T17" fmla="*/ 37 h 598"/>
                <a:gd name="T18" fmla="*/ 440 w 599"/>
                <a:gd name="T19" fmla="*/ 28 h 598"/>
                <a:gd name="T20" fmla="*/ 440 w 599"/>
                <a:gd name="T21" fmla="*/ 19 h 598"/>
                <a:gd name="T22" fmla="*/ 436 w 599"/>
                <a:gd name="T23" fmla="*/ 11 h 598"/>
                <a:gd name="T24" fmla="*/ 430 w 599"/>
                <a:gd name="T25" fmla="*/ 4 h 598"/>
                <a:gd name="T26" fmla="*/ 421 w 599"/>
                <a:gd name="T27" fmla="*/ 0 h 598"/>
                <a:gd name="T28" fmla="*/ 24 w 599"/>
                <a:gd name="T29" fmla="*/ 0 h 598"/>
                <a:gd name="T30" fmla="*/ 14 w 599"/>
                <a:gd name="T31" fmla="*/ 2 h 598"/>
                <a:gd name="T32" fmla="*/ 6 w 599"/>
                <a:gd name="T33" fmla="*/ 6 h 598"/>
                <a:gd name="T34" fmla="*/ 2 w 599"/>
                <a:gd name="T35" fmla="*/ 14 h 598"/>
                <a:gd name="T36" fmla="*/ 0 w 599"/>
                <a:gd name="T37" fmla="*/ 24 h 598"/>
                <a:gd name="T38" fmla="*/ 1 w 599"/>
                <a:gd name="T39" fmla="*/ 579 h 598"/>
                <a:gd name="T40" fmla="*/ 4 w 599"/>
                <a:gd name="T41" fmla="*/ 588 h 598"/>
                <a:gd name="T42" fmla="*/ 11 w 599"/>
                <a:gd name="T43" fmla="*/ 595 h 598"/>
                <a:gd name="T44" fmla="*/ 18 w 599"/>
                <a:gd name="T45" fmla="*/ 598 h 598"/>
                <a:gd name="T46" fmla="*/ 575 w 599"/>
                <a:gd name="T47" fmla="*/ 598 h 598"/>
                <a:gd name="T48" fmla="*/ 584 w 599"/>
                <a:gd name="T49" fmla="*/ 597 h 598"/>
                <a:gd name="T50" fmla="*/ 591 w 599"/>
                <a:gd name="T51" fmla="*/ 592 h 598"/>
                <a:gd name="T52" fmla="*/ 597 w 599"/>
                <a:gd name="T53" fmla="*/ 584 h 598"/>
                <a:gd name="T54" fmla="*/ 599 w 599"/>
                <a:gd name="T55" fmla="*/ 575 h 598"/>
                <a:gd name="T56" fmla="*/ 598 w 599"/>
                <a:gd name="T57" fmla="*/ 238 h 598"/>
                <a:gd name="T58" fmla="*/ 595 w 599"/>
                <a:gd name="T59" fmla="*/ 229 h 598"/>
                <a:gd name="T60" fmla="*/ 588 w 599"/>
                <a:gd name="T61" fmla="*/ 223 h 598"/>
                <a:gd name="T62" fmla="*/ 579 w 599"/>
                <a:gd name="T63" fmla="*/ 220 h 5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9" h="598">
                  <a:moveTo>
                    <a:pt x="575" y="218"/>
                  </a:moveTo>
                  <a:lnTo>
                    <a:pt x="569" y="220"/>
                  </a:lnTo>
                  <a:lnTo>
                    <a:pt x="565" y="221"/>
                  </a:lnTo>
                  <a:lnTo>
                    <a:pt x="562" y="223"/>
                  </a:lnTo>
                  <a:lnTo>
                    <a:pt x="557" y="226"/>
                  </a:lnTo>
                  <a:lnTo>
                    <a:pt x="555" y="229"/>
                  </a:lnTo>
                  <a:lnTo>
                    <a:pt x="553" y="234"/>
                  </a:lnTo>
                  <a:lnTo>
                    <a:pt x="552" y="238"/>
                  </a:lnTo>
                  <a:lnTo>
                    <a:pt x="551" y="243"/>
                  </a:lnTo>
                  <a:lnTo>
                    <a:pt x="551" y="551"/>
                  </a:lnTo>
                  <a:lnTo>
                    <a:pt x="48" y="551"/>
                  </a:lnTo>
                  <a:lnTo>
                    <a:pt x="48" y="47"/>
                  </a:lnTo>
                  <a:lnTo>
                    <a:pt x="416" y="47"/>
                  </a:lnTo>
                  <a:lnTo>
                    <a:pt x="421" y="47"/>
                  </a:lnTo>
                  <a:lnTo>
                    <a:pt x="426" y="46"/>
                  </a:lnTo>
                  <a:lnTo>
                    <a:pt x="430" y="44"/>
                  </a:lnTo>
                  <a:lnTo>
                    <a:pt x="433" y="41"/>
                  </a:lnTo>
                  <a:lnTo>
                    <a:pt x="436" y="37"/>
                  </a:lnTo>
                  <a:lnTo>
                    <a:pt x="438" y="33"/>
                  </a:lnTo>
                  <a:lnTo>
                    <a:pt x="440" y="28"/>
                  </a:lnTo>
                  <a:lnTo>
                    <a:pt x="440" y="24"/>
                  </a:lnTo>
                  <a:lnTo>
                    <a:pt x="440" y="19"/>
                  </a:lnTo>
                  <a:lnTo>
                    <a:pt x="438" y="14"/>
                  </a:lnTo>
                  <a:lnTo>
                    <a:pt x="436" y="11"/>
                  </a:lnTo>
                  <a:lnTo>
                    <a:pt x="433" y="6"/>
                  </a:lnTo>
                  <a:lnTo>
                    <a:pt x="430" y="4"/>
                  </a:lnTo>
                  <a:lnTo>
                    <a:pt x="426" y="2"/>
                  </a:lnTo>
                  <a:lnTo>
                    <a:pt x="421" y="0"/>
                  </a:lnTo>
                  <a:lnTo>
                    <a:pt x="416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4" y="2"/>
                  </a:lnTo>
                  <a:lnTo>
                    <a:pt x="11" y="4"/>
                  </a:lnTo>
                  <a:lnTo>
                    <a:pt x="6" y="6"/>
                  </a:lnTo>
                  <a:lnTo>
                    <a:pt x="4" y="11"/>
                  </a:lnTo>
                  <a:lnTo>
                    <a:pt x="2" y="14"/>
                  </a:lnTo>
                  <a:lnTo>
                    <a:pt x="1" y="19"/>
                  </a:lnTo>
                  <a:lnTo>
                    <a:pt x="0" y="24"/>
                  </a:lnTo>
                  <a:lnTo>
                    <a:pt x="0" y="575"/>
                  </a:lnTo>
                  <a:lnTo>
                    <a:pt x="1" y="579"/>
                  </a:lnTo>
                  <a:lnTo>
                    <a:pt x="2" y="584"/>
                  </a:lnTo>
                  <a:lnTo>
                    <a:pt x="4" y="588"/>
                  </a:lnTo>
                  <a:lnTo>
                    <a:pt x="6" y="592"/>
                  </a:lnTo>
                  <a:lnTo>
                    <a:pt x="11" y="595"/>
                  </a:lnTo>
                  <a:lnTo>
                    <a:pt x="14" y="597"/>
                  </a:lnTo>
                  <a:lnTo>
                    <a:pt x="18" y="598"/>
                  </a:lnTo>
                  <a:lnTo>
                    <a:pt x="24" y="598"/>
                  </a:lnTo>
                  <a:lnTo>
                    <a:pt x="575" y="598"/>
                  </a:lnTo>
                  <a:lnTo>
                    <a:pt x="579" y="598"/>
                  </a:lnTo>
                  <a:lnTo>
                    <a:pt x="584" y="597"/>
                  </a:lnTo>
                  <a:lnTo>
                    <a:pt x="588" y="595"/>
                  </a:lnTo>
                  <a:lnTo>
                    <a:pt x="591" y="592"/>
                  </a:lnTo>
                  <a:lnTo>
                    <a:pt x="595" y="588"/>
                  </a:lnTo>
                  <a:lnTo>
                    <a:pt x="597" y="584"/>
                  </a:lnTo>
                  <a:lnTo>
                    <a:pt x="598" y="579"/>
                  </a:lnTo>
                  <a:lnTo>
                    <a:pt x="599" y="575"/>
                  </a:lnTo>
                  <a:lnTo>
                    <a:pt x="599" y="243"/>
                  </a:lnTo>
                  <a:lnTo>
                    <a:pt x="598" y="238"/>
                  </a:lnTo>
                  <a:lnTo>
                    <a:pt x="597" y="234"/>
                  </a:lnTo>
                  <a:lnTo>
                    <a:pt x="595" y="229"/>
                  </a:lnTo>
                  <a:lnTo>
                    <a:pt x="591" y="226"/>
                  </a:lnTo>
                  <a:lnTo>
                    <a:pt x="588" y="223"/>
                  </a:lnTo>
                  <a:lnTo>
                    <a:pt x="584" y="221"/>
                  </a:lnTo>
                  <a:lnTo>
                    <a:pt x="579" y="220"/>
                  </a:lnTo>
                  <a:lnTo>
                    <a:pt x="575" y="218"/>
                  </a:lnTo>
                  <a:close/>
                </a:path>
              </a:pathLst>
            </a:custGeom>
            <a:solidFill>
              <a:srgbClr val="141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en-US" sz="2300">
                <a:solidFill>
                  <a:schemeClr val="lt1"/>
                </a:solidFill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9037069" y="5298240"/>
            <a:ext cx="1074672" cy="443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300" b="1">
                <a:solidFill>
                  <a:srgbClr val="141444"/>
                </a:solidFill>
                <a:latin typeface="Noto Sans"/>
                <a:ea typeface="Noto Sans"/>
                <a:cs typeface="Noto Sans"/>
              </a:rPr>
              <a:t>Q&amp;A</a:t>
            </a:r>
            <a:endParaRPr lang="en-US" altLang="ko-KR" sz="2300" b="1">
              <a:solidFill>
                <a:srgbClr val="141444"/>
              </a:solidFill>
              <a:latin typeface="Noto Sans"/>
              <a:ea typeface="Noto Sans"/>
              <a:cs typeface="Noto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4590" b="4590"/>
          <a:stretch>
            <a:fillRect/>
          </a:stretch>
        </p:blipFill>
        <p:spPr>
          <a:xfrm>
            <a:off x="0" y="0"/>
            <a:ext cx="7124700" cy="6858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</p:pic>
      <p:sp>
        <p:nvSpPr>
          <p:cNvPr id="101" name="직사각형 100"/>
          <p:cNvSpPr/>
          <p:nvPr/>
        </p:nvSpPr>
        <p:spPr>
          <a:xfrm>
            <a:off x="0" y="0"/>
            <a:ext cx="7124700" cy="6872065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9" name="Rectangle 38"/>
          <p:cNvSpPr/>
          <p:nvPr/>
        </p:nvSpPr>
        <p:spPr>
          <a:xfrm>
            <a:off x="3411220" y="1779270"/>
            <a:ext cx="7493000" cy="2589530"/>
          </a:xfrm>
          <a:prstGeom prst="rect">
            <a:avLst/>
          </a:prstGeom>
          <a:solidFill>
            <a:srgbClr val="141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295900" y="4368800"/>
            <a:ext cx="5608320" cy="8977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" name="TextBox 101"/>
          <p:cNvSpPr txBox="1"/>
          <p:nvPr/>
        </p:nvSpPr>
        <p:spPr>
          <a:xfrm>
            <a:off x="6152732" y="2413204"/>
            <a:ext cx="4699496" cy="7281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01.</a:t>
            </a:r>
            <a:r>
              <a:rPr lang="en-US" altLang="ko-KR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Sexual Crimes</a:t>
            </a:r>
            <a:endParaRPr lang="en-US" altLang="ko-KR" sz="42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261983" y="3436738"/>
            <a:ext cx="3080862" cy="5713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ko-KR" sz="1600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▪</a:t>
            </a:r>
            <a:r>
              <a:rPr lang="en-US" altLang="ko-KR" sz="1600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Sexual Crime</a:t>
            </a:r>
            <a:endParaRPr lang="en-US" altLang="ko-KR" sz="1600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  <a:p>
            <a:pPr lvl="0">
              <a:defRPr/>
            </a:pPr>
            <a:r>
              <a:rPr lang="ko-KR" altLang="ko-KR" sz="1600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▪</a:t>
            </a:r>
            <a:r>
              <a:rPr lang="en-US" altLang="ko-KR" sz="1600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Dating Violence &amp; Stalking</a:t>
            </a:r>
            <a:endParaRPr lang="en-US" altLang="ko-KR" sz="1600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6043531" y="4599279"/>
            <a:ext cx="3841021" cy="418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100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Learn about what is sexual crime and </a:t>
            </a:r>
            <a:endParaRPr lang="en-US" altLang="ko-KR" sz="1100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  <a:p>
            <a:pPr algn="ctr">
              <a:defRPr/>
            </a:pPr>
            <a:r>
              <a:rPr lang="en-US" altLang="ko-KR" sz="1100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how to prevent &amp; deal with it </a:t>
            </a:r>
            <a:endParaRPr lang="en-US" altLang="ko-KR" sz="1100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0" name="Rectangle 8"/>
          <p:cNvSpPr/>
          <p:nvPr/>
        </p:nvSpPr>
        <p:spPr>
          <a:xfrm>
            <a:off x="1020554" y="854075"/>
            <a:ext cx="10371346" cy="5149850"/>
          </a:xfrm>
          <a:prstGeom prst="rect">
            <a:avLst/>
          </a:prstGeom>
          <a:noFill/>
          <a:ln w="635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rgbClr val="141444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grpSp>
        <p:nvGrpSpPr>
          <p:cNvPr id="111" name="Group 17"/>
          <p:cNvGrpSpPr/>
          <p:nvPr/>
        </p:nvGrpSpPr>
        <p:grpSpPr>
          <a:xfrm rot="0">
            <a:off x="4638374" y="2292929"/>
            <a:ext cx="1319136" cy="1417692"/>
            <a:chOff x="529293" y="1738634"/>
            <a:chExt cx="1878148" cy="2018470"/>
          </a:xfrm>
          <a:solidFill>
            <a:schemeClr val="bg1"/>
          </a:solidFill>
        </p:grpSpPr>
        <p:sp>
          <p:nvSpPr>
            <p:cNvPr id="112" name="Freeform 1"/>
            <p:cNvSpPr>
              <a:spLocks noChangeArrowheads="1"/>
            </p:cNvSpPr>
            <p:nvPr/>
          </p:nvSpPr>
          <p:spPr>
            <a:xfrm>
              <a:off x="944862" y="1738634"/>
              <a:ext cx="1041614" cy="539698"/>
            </a:xfrm>
            <a:custGeom>
              <a:avLst/>
              <a:gdLst>
                <a:gd name="T0" fmla="*/ 426 w 853"/>
                <a:gd name="T1" fmla="*/ 0 h 440"/>
                <a:gd name="T2" fmla="*/ 85 w 853"/>
                <a:gd name="T3" fmla="*/ 142 h 440"/>
                <a:gd name="T4" fmla="*/ 0 w 853"/>
                <a:gd name="T5" fmla="*/ 312 h 440"/>
                <a:gd name="T6" fmla="*/ 104 w 853"/>
                <a:gd name="T7" fmla="*/ 439 h 440"/>
                <a:gd name="T8" fmla="*/ 114 w 853"/>
                <a:gd name="T9" fmla="*/ 432 h 440"/>
                <a:gd name="T10" fmla="*/ 178 w 853"/>
                <a:gd name="T11" fmla="*/ 395 h 440"/>
                <a:gd name="T12" fmla="*/ 318 w 853"/>
                <a:gd name="T13" fmla="*/ 349 h 440"/>
                <a:gd name="T14" fmla="*/ 313 w 853"/>
                <a:gd name="T15" fmla="*/ 268 h 440"/>
                <a:gd name="T16" fmla="*/ 426 w 853"/>
                <a:gd name="T17" fmla="*/ 213 h 440"/>
                <a:gd name="T18" fmla="*/ 540 w 853"/>
                <a:gd name="T19" fmla="*/ 268 h 440"/>
                <a:gd name="T20" fmla="*/ 534 w 853"/>
                <a:gd name="T21" fmla="*/ 348 h 440"/>
                <a:gd name="T22" fmla="*/ 678 w 853"/>
                <a:gd name="T23" fmla="*/ 395 h 440"/>
                <a:gd name="T24" fmla="*/ 742 w 853"/>
                <a:gd name="T25" fmla="*/ 431 h 440"/>
                <a:gd name="T26" fmla="*/ 749 w 853"/>
                <a:gd name="T27" fmla="*/ 438 h 440"/>
                <a:gd name="T28" fmla="*/ 852 w 853"/>
                <a:gd name="T29" fmla="*/ 312 h 440"/>
                <a:gd name="T30" fmla="*/ 767 w 853"/>
                <a:gd name="T31" fmla="*/ 142 h 440"/>
                <a:gd name="T32" fmla="*/ 426 w 853"/>
                <a:gd name="T33" fmla="*/ 0 h 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3" h="440">
                  <a:moveTo>
                    <a:pt x="426" y="0"/>
                  </a:moveTo>
                  <a:lnTo>
                    <a:pt x="85" y="142"/>
                  </a:lnTo>
                  <a:lnTo>
                    <a:pt x="0" y="312"/>
                  </a:lnTo>
                  <a:lnTo>
                    <a:pt x="104" y="439"/>
                  </a:lnTo>
                  <a:cubicBezTo>
                    <a:pt x="107" y="437"/>
                    <a:pt x="110" y="434"/>
                    <a:pt x="114" y="432"/>
                  </a:cubicBezTo>
                  <a:cubicBezTo>
                    <a:pt x="131" y="419"/>
                    <a:pt x="153" y="407"/>
                    <a:pt x="178" y="395"/>
                  </a:cubicBezTo>
                  <a:cubicBezTo>
                    <a:pt x="220" y="376"/>
                    <a:pt x="271" y="359"/>
                    <a:pt x="318" y="349"/>
                  </a:cubicBezTo>
                  <a:cubicBezTo>
                    <a:pt x="314" y="326"/>
                    <a:pt x="313" y="299"/>
                    <a:pt x="313" y="268"/>
                  </a:cubicBezTo>
                  <a:lnTo>
                    <a:pt x="426" y="213"/>
                  </a:lnTo>
                  <a:lnTo>
                    <a:pt x="540" y="268"/>
                  </a:lnTo>
                  <a:cubicBezTo>
                    <a:pt x="540" y="299"/>
                    <a:pt x="538" y="325"/>
                    <a:pt x="534" y="348"/>
                  </a:cubicBezTo>
                  <a:cubicBezTo>
                    <a:pt x="583" y="358"/>
                    <a:pt x="634" y="375"/>
                    <a:pt x="678" y="395"/>
                  </a:cubicBezTo>
                  <a:cubicBezTo>
                    <a:pt x="702" y="407"/>
                    <a:pt x="724" y="419"/>
                    <a:pt x="742" y="431"/>
                  </a:cubicBezTo>
                  <a:cubicBezTo>
                    <a:pt x="744" y="434"/>
                    <a:pt x="747" y="436"/>
                    <a:pt x="749" y="438"/>
                  </a:cubicBezTo>
                  <a:lnTo>
                    <a:pt x="852" y="312"/>
                  </a:lnTo>
                  <a:lnTo>
                    <a:pt x="767" y="142"/>
                  </a:lnTo>
                  <a:lnTo>
                    <a:pt x="42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3" name="Freeform 2"/>
            <p:cNvSpPr>
              <a:spLocks noChangeArrowheads="1"/>
            </p:cNvSpPr>
            <p:nvPr/>
          </p:nvSpPr>
          <p:spPr>
            <a:xfrm>
              <a:off x="1101373" y="2235156"/>
              <a:ext cx="728593" cy="205085"/>
            </a:xfrm>
            <a:custGeom>
              <a:avLst/>
              <a:gdLst>
                <a:gd name="T0" fmla="*/ 388 w 597"/>
                <a:gd name="T1" fmla="*/ 0 h 166"/>
                <a:gd name="T2" fmla="*/ 298 w 597"/>
                <a:gd name="T3" fmla="*/ 80 h 166"/>
                <a:gd name="T4" fmla="*/ 209 w 597"/>
                <a:gd name="T5" fmla="*/ 0 h 166"/>
                <a:gd name="T6" fmla="*/ 74 w 597"/>
                <a:gd name="T7" fmla="*/ 44 h 166"/>
                <a:gd name="T8" fmla="*/ 19 w 597"/>
                <a:gd name="T9" fmla="*/ 75 h 166"/>
                <a:gd name="T10" fmla="*/ 0 w 597"/>
                <a:gd name="T11" fmla="*/ 93 h 166"/>
                <a:gd name="T12" fmla="*/ 0 w 597"/>
                <a:gd name="T13" fmla="*/ 165 h 166"/>
                <a:gd name="T14" fmla="*/ 596 w 597"/>
                <a:gd name="T15" fmla="*/ 165 h 166"/>
                <a:gd name="T16" fmla="*/ 596 w 597"/>
                <a:gd name="T17" fmla="*/ 89 h 166"/>
                <a:gd name="T18" fmla="*/ 580 w 597"/>
                <a:gd name="T19" fmla="*/ 75 h 166"/>
                <a:gd name="T20" fmla="*/ 526 w 597"/>
                <a:gd name="T21" fmla="*/ 44 h 166"/>
                <a:gd name="T22" fmla="*/ 388 w 597"/>
                <a:gd name="T23" fmla="*/ 0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7" h="166">
                  <a:moveTo>
                    <a:pt x="388" y="0"/>
                  </a:moveTo>
                  <a:cubicBezTo>
                    <a:pt x="372" y="30"/>
                    <a:pt x="344" y="54"/>
                    <a:pt x="298" y="80"/>
                  </a:cubicBezTo>
                  <a:cubicBezTo>
                    <a:pt x="252" y="54"/>
                    <a:pt x="225" y="30"/>
                    <a:pt x="209" y="0"/>
                  </a:cubicBezTo>
                  <a:cubicBezTo>
                    <a:pt x="165" y="9"/>
                    <a:pt x="114" y="25"/>
                    <a:pt x="74" y="44"/>
                  </a:cubicBezTo>
                  <a:cubicBezTo>
                    <a:pt x="52" y="54"/>
                    <a:pt x="32" y="65"/>
                    <a:pt x="19" y="75"/>
                  </a:cubicBezTo>
                  <a:cubicBezTo>
                    <a:pt x="6" y="84"/>
                    <a:pt x="0" y="93"/>
                    <a:pt x="0" y="93"/>
                  </a:cubicBezTo>
                  <a:lnTo>
                    <a:pt x="0" y="165"/>
                  </a:lnTo>
                  <a:lnTo>
                    <a:pt x="596" y="165"/>
                  </a:lnTo>
                  <a:lnTo>
                    <a:pt x="596" y="89"/>
                  </a:lnTo>
                  <a:cubicBezTo>
                    <a:pt x="593" y="86"/>
                    <a:pt x="589" y="81"/>
                    <a:pt x="580" y="75"/>
                  </a:cubicBezTo>
                  <a:cubicBezTo>
                    <a:pt x="567" y="65"/>
                    <a:pt x="548" y="54"/>
                    <a:pt x="526" y="44"/>
                  </a:cubicBezTo>
                  <a:cubicBezTo>
                    <a:pt x="484" y="24"/>
                    <a:pt x="433" y="8"/>
                    <a:pt x="38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4" name="Freeform 3"/>
            <p:cNvSpPr>
              <a:spLocks noChangeArrowheads="1"/>
            </p:cNvSpPr>
            <p:nvPr/>
          </p:nvSpPr>
          <p:spPr>
            <a:xfrm>
              <a:off x="1500748" y="3136450"/>
              <a:ext cx="906693" cy="620654"/>
            </a:xfrm>
            <a:custGeom>
              <a:avLst/>
              <a:gdLst>
                <a:gd name="T0" fmla="*/ 277 w 739"/>
                <a:gd name="T1" fmla="*/ 0 h 509"/>
                <a:gd name="T2" fmla="*/ 93 w 739"/>
                <a:gd name="T3" fmla="*/ 342 h 509"/>
                <a:gd name="T4" fmla="*/ 0 w 739"/>
                <a:gd name="T5" fmla="*/ 227 h 509"/>
                <a:gd name="T6" fmla="*/ 0 w 739"/>
                <a:gd name="T7" fmla="*/ 508 h 509"/>
                <a:gd name="T8" fmla="*/ 157 w 739"/>
                <a:gd name="T9" fmla="*/ 508 h 509"/>
                <a:gd name="T10" fmla="*/ 156 w 739"/>
                <a:gd name="T11" fmla="*/ 377 h 509"/>
                <a:gd name="T12" fmla="*/ 383 w 739"/>
                <a:gd name="T13" fmla="*/ 377 h 509"/>
                <a:gd name="T14" fmla="*/ 383 w 739"/>
                <a:gd name="T15" fmla="*/ 508 h 509"/>
                <a:gd name="T16" fmla="*/ 738 w 739"/>
                <a:gd name="T17" fmla="*/ 508 h 509"/>
                <a:gd name="T18" fmla="*/ 679 w 739"/>
                <a:gd name="T19" fmla="*/ 279 h 509"/>
                <a:gd name="T20" fmla="*/ 540 w 739"/>
                <a:gd name="T21" fmla="*/ 83 h 509"/>
                <a:gd name="T22" fmla="*/ 488 w 739"/>
                <a:gd name="T23" fmla="*/ 210 h 509"/>
                <a:gd name="T24" fmla="*/ 346 w 739"/>
                <a:gd name="T25" fmla="*/ 153 h 509"/>
                <a:gd name="T26" fmla="*/ 398 w 739"/>
                <a:gd name="T27" fmla="*/ 26 h 509"/>
                <a:gd name="T28" fmla="*/ 277 w 739"/>
                <a:gd name="T29" fmla="*/ 0 h 5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9" h="509">
                  <a:moveTo>
                    <a:pt x="277" y="0"/>
                  </a:moveTo>
                  <a:lnTo>
                    <a:pt x="93" y="342"/>
                  </a:lnTo>
                  <a:lnTo>
                    <a:pt x="0" y="227"/>
                  </a:lnTo>
                  <a:lnTo>
                    <a:pt x="0" y="508"/>
                  </a:lnTo>
                  <a:lnTo>
                    <a:pt x="157" y="508"/>
                  </a:lnTo>
                  <a:lnTo>
                    <a:pt x="156" y="377"/>
                  </a:lnTo>
                  <a:lnTo>
                    <a:pt x="383" y="377"/>
                  </a:lnTo>
                  <a:lnTo>
                    <a:pt x="383" y="508"/>
                  </a:lnTo>
                  <a:lnTo>
                    <a:pt x="738" y="508"/>
                  </a:lnTo>
                  <a:lnTo>
                    <a:pt x="679" y="279"/>
                  </a:lnTo>
                  <a:cubicBezTo>
                    <a:pt x="658" y="198"/>
                    <a:pt x="608" y="129"/>
                    <a:pt x="540" y="83"/>
                  </a:cubicBezTo>
                  <a:lnTo>
                    <a:pt x="488" y="210"/>
                  </a:lnTo>
                  <a:lnTo>
                    <a:pt x="346" y="153"/>
                  </a:lnTo>
                  <a:lnTo>
                    <a:pt x="398" y="26"/>
                  </a:lnTo>
                  <a:lnTo>
                    <a:pt x="277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5" name="Freeform 4"/>
            <p:cNvSpPr>
              <a:spLocks noChangeArrowheads="1"/>
            </p:cNvSpPr>
            <p:nvPr/>
          </p:nvSpPr>
          <p:spPr>
            <a:xfrm>
              <a:off x="529293" y="3147242"/>
              <a:ext cx="906693" cy="609860"/>
            </a:xfrm>
            <a:custGeom>
              <a:avLst/>
              <a:gdLst>
                <a:gd name="T0" fmla="*/ 461 w 740"/>
                <a:gd name="T1" fmla="*/ 0 h 500"/>
                <a:gd name="T2" fmla="*/ 341 w 740"/>
                <a:gd name="T3" fmla="*/ 18 h 500"/>
                <a:gd name="T4" fmla="*/ 392 w 740"/>
                <a:gd name="T5" fmla="*/ 144 h 500"/>
                <a:gd name="T6" fmla="*/ 250 w 740"/>
                <a:gd name="T7" fmla="*/ 201 h 500"/>
                <a:gd name="T8" fmla="*/ 198 w 740"/>
                <a:gd name="T9" fmla="*/ 74 h 500"/>
                <a:gd name="T10" fmla="*/ 59 w 740"/>
                <a:gd name="T11" fmla="*/ 270 h 500"/>
                <a:gd name="T12" fmla="*/ 0 w 740"/>
                <a:gd name="T13" fmla="*/ 499 h 500"/>
                <a:gd name="T14" fmla="*/ 739 w 740"/>
                <a:gd name="T15" fmla="*/ 499 h 500"/>
                <a:gd name="T16" fmla="*/ 739 w 740"/>
                <a:gd name="T17" fmla="*/ 219 h 500"/>
                <a:gd name="T18" fmla="*/ 645 w 740"/>
                <a:gd name="T19" fmla="*/ 331 h 500"/>
                <a:gd name="T20" fmla="*/ 461 w 740"/>
                <a:gd name="T21" fmla="*/ 0 h 5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0" h="500">
                  <a:moveTo>
                    <a:pt x="461" y="0"/>
                  </a:moveTo>
                  <a:lnTo>
                    <a:pt x="341" y="18"/>
                  </a:lnTo>
                  <a:lnTo>
                    <a:pt x="392" y="144"/>
                  </a:lnTo>
                  <a:lnTo>
                    <a:pt x="250" y="201"/>
                  </a:lnTo>
                  <a:lnTo>
                    <a:pt x="198" y="74"/>
                  </a:lnTo>
                  <a:cubicBezTo>
                    <a:pt x="131" y="120"/>
                    <a:pt x="80" y="189"/>
                    <a:pt x="59" y="270"/>
                  </a:cubicBezTo>
                  <a:lnTo>
                    <a:pt x="0" y="499"/>
                  </a:lnTo>
                  <a:lnTo>
                    <a:pt x="739" y="499"/>
                  </a:lnTo>
                  <a:lnTo>
                    <a:pt x="739" y="219"/>
                  </a:lnTo>
                  <a:lnTo>
                    <a:pt x="645" y="331"/>
                  </a:lnTo>
                  <a:lnTo>
                    <a:pt x="461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6" name="Freeform 5"/>
            <p:cNvSpPr>
              <a:spLocks noChangeArrowheads="1"/>
            </p:cNvSpPr>
            <p:nvPr/>
          </p:nvSpPr>
          <p:spPr>
            <a:xfrm>
              <a:off x="1155343" y="3060893"/>
              <a:ext cx="626047" cy="383188"/>
            </a:xfrm>
            <a:custGeom>
              <a:avLst/>
              <a:gdLst>
                <a:gd name="T0" fmla="*/ 143 w 513"/>
                <a:gd name="T1" fmla="*/ 313 h 314"/>
                <a:gd name="T2" fmla="*/ 0 w 513"/>
                <a:gd name="T3" fmla="*/ 57 h 314"/>
                <a:gd name="T4" fmla="*/ 86 w 513"/>
                <a:gd name="T5" fmla="*/ 0 h 314"/>
                <a:gd name="T6" fmla="*/ 257 w 513"/>
                <a:gd name="T7" fmla="*/ 175 h 314"/>
                <a:gd name="T8" fmla="*/ 427 w 513"/>
                <a:gd name="T9" fmla="*/ 0 h 314"/>
                <a:gd name="T10" fmla="*/ 512 w 513"/>
                <a:gd name="T11" fmla="*/ 57 h 314"/>
                <a:gd name="T12" fmla="*/ 370 w 513"/>
                <a:gd name="T13" fmla="*/ 313 h 314"/>
                <a:gd name="T14" fmla="*/ 257 w 513"/>
                <a:gd name="T15" fmla="*/ 175 h 314"/>
                <a:gd name="T16" fmla="*/ 143 w 513"/>
                <a:gd name="T17" fmla="*/ 313 h 3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3" h="314">
                  <a:moveTo>
                    <a:pt x="143" y="313"/>
                  </a:moveTo>
                  <a:lnTo>
                    <a:pt x="0" y="57"/>
                  </a:lnTo>
                  <a:lnTo>
                    <a:pt x="86" y="0"/>
                  </a:lnTo>
                  <a:lnTo>
                    <a:pt x="257" y="175"/>
                  </a:lnTo>
                  <a:lnTo>
                    <a:pt x="427" y="0"/>
                  </a:lnTo>
                  <a:lnTo>
                    <a:pt x="512" y="57"/>
                  </a:lnTo>
                  <a:lnTo>
                    <a:pt x="370" y="313"/>
                  </a:lnTo>
                  <a:lnTo>
                    <a:pt x="257" y="175"/>
                  </a:lnTo>
                  <a:lnTo>
                    <a:pt x="143" y="3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7" name="Freeform 6"/>
            <p:cNvSpPr>
              <a:spLocks noChangeArrowheads="1"/>
            </p:cNvSpPr>
            <p:nvPr/>
          </p:nvSpPr>
          <p:spPr>
            <a:xfrm>
              <a:off x="1090578" y="2542781"/>
              <a:ext cx="750182" cy="485728"/>
            </a:xfrm>
            <a:custGeom>
              <a:avLst/>
              <a:gdLst>
                <a:gd name="T0" fmla="*/ 606 w 614"/>
                <a:gd name="T1" fmla="*/ 0 h 399"/>
                <a:gd name="T2" fmla="*/ 611 w 614"/>
                <a:gd name="T3" fmla="*/ 37 h 399"/>
                <a:gd name="T4" fmla="*/ 607 w 614"/>
                <a:gd name="T5" fmla="*/ 71 h 399"/>
                <a:gd name="T6" fmla="*/ 575 w 614"/>
                <a:gd name="T7" fmla="*/ 127 h 399"/>
                <a:gd name="T8" fmla="*/ 564 w 614"/>
                <a:gd name="T9" fmla="*/ 133 h 399"/>
                <a:gd name="T10" fmla="*/ 535 w 614"/>
                <a:gd name="T11" fmla="*/ 166 h 399"/>
                <a:gd name="T12" fmla="*/ 473 w 614"/>
                <a:gd name="T13" fmla="*/ 298 h 399"/>
                <a:gd name="T14" fmla="*/ 313 w 614"/>
                <a:gd name="T15" fmla="*/ 398 h 399"/>
                <a:gd name="T16" fmla="*/ 299 w 614"/>
                <a:gd name="T17" fmla="*/ 398 h 399"/>
                <a:gd name="T18" fmla="*/ 140 w 614"/>
                <a:gd name="T19" fmla="*/ 298 h 399"/>
                <a:gd name="T20" fmla="*/ 78 w 614"/>
                <a:gd name="T21" fmla="*/ 166 h 399"/>
                <a:gd name="T22" fmla="*/ 48 w 614"/>
                <a:gd name="T23" fmla="*/ 133 h 399"/>
                <a:gd name="T24" fmla="*/ 37 w 614"/>
                <a:gd name="T25" fmla="*/ 127 h 399"/>
                <a:gd name="T26" fmla="*/ 5 w 614"/>
                <a:gd name="T27" fmla="*/ 71 h 399"/>
                <a:gd name="T28" fmla="*/ 1 w 614"/>
                <a:gd name="T29" fmla="*/ 37 h 399"/>
                <a:gd name="T30" fmla="*/ 6 w 614"/>
                <a:gd name="T31" fmla="*/ 0 h 399"/>
                <a:gd name="T32" fmla="*/ 606 w 614"/>
                <a:gd name="T33" fmla="*/ 0 h 3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4" h="399">
                  <a:moveTo>
                    <a:pt x="606" y="0"/>
                  </a:moveTo>
                  <a:cubicBezTo>
                    <a:pt x="611" y="12"/>
                    <a:pt x="613" y="24"/>
                    <a:pt x="611" y="37"/>
                  </a:cubicBezTo>
                  <a:lnTo>
                    <a:pt x="607" y="71"/>
                  </a:lnTo>
                  <a:cubicBezTo>
                    <a:pt x="605" y="94"/>
                    <a:pt x="595" y="115"/>
                    <a:pt x="575" y="127"/>
                  </a:cubicBezTo>
                  <a:lnTo>
                    <a:pt x="564" y="133"/>
                  </a:lnTo>
                  <a:cubicBezTo>
                    <a:pt x="551" y="141"/>
                    <a:pt x="541" y="152"/>
                    <a:pt x="535" y="166"/>
                  </a:cubicBezTo>
                  <a:lnTo>
                    <a:pt x="473" y="298"/>
                  </a:lnTo>
                  <a:cubicBezTo>
                    <a:pt x="444" y="359"/>
                    <a:pt x="382" y="398"/>
                    <a:pt x="313" y="398"/>
                  </a:cubicBezTo>
                  <a:lnTo>
                    <a:pt x="299" y="398"/>
                  </a:lnTo>
                  <a:cubicBezTo>
                    <a:pt x="231" y="398"/>
                    <a:pt x="169" y="359"/>
                    <a:pt x="140" y="298"/>
                  </a:cubicBezTo>
                  <a:lnTo>
                    <a:pt x="78" y="166"/>
                  </a:lnTo>
                  <a:cubicBezTo>
                    <a:pt x="71" y="152"/>
                    <a:pt x="61" y="141"/>
                    <a:pt x="48" y="133"/>
                  </a:cubicBezTo>
                  <a:lnTo>
                    <a:pt x="37" y="127"/>
                  </a:lnTo>
                  <a:cubicBezTo>
                    <a:pt x="17" y="115"/>
                    <a:pt x="8" y="94"/>
                    <a:pt x="5" y="71"/>
                  </a:cubicBezTo>
                  <a:lnTo>
                    <a:pt x="1" y="37"/>
                  </a:lnTo>
                  <a:cubicBezTo>
                    <a:pt x="0" y="24"/>
                    <a:pt x="2" y="12"/>
                    <a:pt x="6" y="0"/>
                  </a:cubicBezTo>
                  <a:lnTo>
                    <a:pt x="60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med" mc:Ignorable="p14" p14:dur="1600">
        <p:blinds dir="vert"/>
      </p:transition>
    </mc:Choice>
    <mc:Fallback>
      <p:transition xmlns:mc="http://schemas.openxmlformats.org/markup-compatibility/2006" xmlns:hp="http://schemas.haansoft.com/office/presentation/8.0" spd="med" mc:Ignorable="hp" hp:hslDur="1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6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51" grpId="1" animBg="1"/>
    </p:bldLst>
  </p:timing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7720"/>
            <a:ext cx="12191999" cy="8191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8" name="Rectangle 30"/>
          <p:cNvSpPr/>
          <p:nvPr/>
        </p:nvSpPr>
        <p:spPr>
          <a:xfrm>
            <a:off x="405114" y="1367384"/>
            <a:ext cx="11470510" cy="5288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algn="t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260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5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Sexual Crimes</a:t>
            </a:r>
            <a:endParaRPr lang="en-US" altLang="ko-KR" sz="45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1" name=""/>
          <p:cNvSpPr txBox="1"/>
          <p:nvPr/>
        </p:nvSpPr>
        <p:spPr>
          <a:xfrm>
            <a:off x="508655" y="1709197"/>
            <a:ext cx="11233604" cy="1698848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sz="3000"/>
              <a:t> </a:t>
            </a:r>
            <a:r>
              <a:rPr lang="en-US" altLang="ko-KR" sz="3000" b="1"/>
              <a:t>Sexual violence :</a:t>
            </a:r>
            <a:r>
              <a:rPr lang="en-US" altLang="ko-KR" sz="3000"/>
              <a:t> </a:t>
            </a:r>
            <a:endParaRPr lang="en-US" altLang="ko-KR" sz="2500"/>
          </a:p>
          <a:p>
            <a:pPr>
              <a:defRPr/>
            </a:pPr>
            <a:r>
              <a:rPr lang="en-US" altLang="ko-KR" sz="2500"/>
              <a:t> - This means not only rape, sexual harassment, and sexual violence, </a:t>
            </a:r>
            <a:r>
              <a:rPr lang="en-US" altLang="ko-KR" sz="2500" b="1">
                <a:solidFill>
                  <a:srgbClr val="ff0000"/>
                </a:solidFill>
              </a:rPr>
              <a:t>but all violence done against the will of other people by sex.</a:t>
            </a:r>
            <a:endParaRPr lang="en-US" altLang="ko-KR" sz="2500" b="1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700">
                <a:solidFill>
                  <a:schemeClr val="dk1"/>
                </a:solidFill>
              </a:rPr>
              <a:t>  </a:t>
            </a:r>
            <a:r>
              <a:rPr lang="ja-JP" altLang="ko-KR" sz="1700">
                <a:solidFill>
                  <a:srgbClr val="0000ff"/>
                </a:solidFill>
              </a:rPr>
              <a:t>「</a:t>
            </a:r>
            <a:r>
              <a:rPr lang="en-US" altLang="ko-KR" sz="1700">
                <a:solidFill>
                  <a:srgbClr val="0000ff"/>
                </a:solidFill>
              </a:rPr>
              <a:t>Criminal Law</a:t>
            </a:r>
            <a:r>
              <a:rPr lang="ja-JP" altLang="ko-KR" sz="1700">
                <a:solidFill>
                  <a:srgbClr val="0000ff"/>
                </a:solidFill>
              </a:rPr>
              <a:t>」</a:t>
            </a:r>
            <a:r>
              <a:rPr lang="en-US" altLang="ko-KR" sz="1700">
                <a:solidFill>
                  <a:srgbClr val="0000ff"/>
                </a:solidFill>
              </a:rPr>
              <a:t>Article #297~#305-3</a:t>
            </a:r>
            <a:endParaRPr lang="en-US" altLang="ko-KR" sz="1700">
              <a:solidFill>
                <a:srgbClr val="0000ff"/>
              </a:solidFill>
            </a:endParaRPr>
          </a:p>
        </p:txBody>
      </p:sp>
      <p:pic>
        <p:nvPicPr>
          <p:cNvPr id="112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110939" y="3625392"/>
            <a:ext cx="9970122" cy="2853206"/>
          </a:xfrm>
          <a:prstGeom prst="rect">
            <a:avLst/>
          </a:prstGeom>
        </p:spPr>
      </p:pic>
      <p:sp>
        <p:nvSpPr>
          <p:cNvPr id="113" name=""/>
          <p:cNvSpPr txBox="1"/>
          <p:nvPr/>
        </p:nvSpPr>
        <p:spPr>
          <a:xfrm>
            <a:off x="2463536" y="4634845"/>
            <a:ext cx="844486" cy="36387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/>
              <a:t>Rape</a:t>
            </a:r>
            <a:endParaRPr lang="en-US" altLang="ko-KR"/>
          </a:p>
        </p:txBody>
      </p:sp>
      <p:sp>
        <p:nvSpPr>
          <p:cNvPr id="114" name=""/>
          <p:cNvSpPr txBox="1"/>
          <p:nvPr/>
        </p:nvSpPr>
        <p:spPr>
          <a:xfrm>
            <a:off x="5025761" y="4634845"/>
            <a:ext cx="2376341" cy="36387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Sexual molestation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15" name=""/>
          <p:cNvSpPr txBox="1"/>
          <p:nvPr/>
        </p:nvSpPr>
        <p:spPr>
          <a:xfrm>
            <a:off x="8416661" y="4634845"/>
            <a:ext cx="2229048" cy="36387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Sexual harassment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16" name=""/>
          <p:cNvSpPr txBox="1"/>
          <p:nvPr/>
        </p:nvSpPr>
        <p:spPr>
          <a:xfrm>
            <a:off x="2112780" y="6092170"/>
            <a:ext cx="1924641" cy="36387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Sexual abuse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17" name=""/>
          <p:cNvSpPr txBox="1"/>
          <p:nvPr/>
        </p:nvSpPr>
        <p:spPr>
          <a:xfrm>
            <a:off x="5816336" y="6082645"/>
            <a:ext cx="1443480" cy="36387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Stalking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18" name=""/>
          <p:cNvSpPr txBox="1"/>
          <p:nvPr/>
        </p:nvSpPr>
        <p:spPr>
          <a:xfrm>
            <a:off x="8299022" y="6063595"/>
            <a:ext cx="2513816" cy="36387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Cyber sexual violence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7720"/>
            <a:ext cx="12191999" cy="8191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8" name="Rectangle 30"/>
          <p:cNvSpPr/>
          <p:nvPr/>
        </p:nvSpPr>
        <p:spPr>
          <a:xfrm>
            <a:off x="405114" y="1367384"/>
            <a:ext cx="11470510" cy="5288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algn="t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260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5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Sexual Crimes</a:t>
            </a:r>
            <a:endParaRPr lang="en-US" altLang="ko-KR" sz="45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1" name=""/>
          <p:cNvSpPr txBox="1"/>
          <p:nvPr/>
        </p:nvSpPr>
        <p:spPr>
          <a:xfrm>
            <a:off x="508655" y="2175922"/>
            <a:ext cx="2896774" cy="1232123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sz="2500" b="1">
                <a:solidFill>
                  <a:schemeClr val="dk1"/>
                </a:solidFill>
              </a:rPr>
              <a:t>How to </a:t>
            </a:r>
            <a:endParaRPr lang="en-US" altLang="ko-KR" sz="2500" b="1">
              <a:solidFill>
                <a:schemeClr val="dk1"/>
              </a:solidFill>
            </a:endParaRPr>
          </a:p>
          <a:p>
            <a:pPr>
              <a:defRPr/>
            </a:pPr>
            <a:r>
              <a:rPr lang="en-US" altLang="ko-KR" sz="2500" b="1">
                <a:solidFill>
                  <a:srgbClr val="0000ff"/>
                </a:solidFill>
              </a:rPr>
              <a:t>prevent </a:t>
            </a:r>
            <a:endParaRPr lang="en-US" altLang="ko-KR" sz="2500" b="1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altLang="ko-KR" sz="2500" b="1">
                <a:solidFill>
                  <a:schemeClr val="dk1"/>
                </a:solidFill>
              </a:rPr>
              <a:t>sexual violence </a:t>
            </a:r>
            <a:r>
              <a:rPr lang="en-US" altLang="ko-KR" sz="2500">
                <a:solidFill>
                  <a:schemeClr val="dk1"/>
                </a:solidFill>
              </a:rPr>
              <a:t> </a:t>
            </a:r>
            <a:endParaRPr lang="en-US" altLang="ko-KR" sz="2500">
              <a:solidFill>
                <a:schemeClr val="dk1"/>
              </a:solidFill>
            </a:endParaRPr>
          </a:p>
        </p:txBody>
      </p:sp>
      <p:sp>
        <p:nvSpPr>
          <p:cNvPr id="112" name=""/>
          <p:cNvSpPr txBox="1"/>
          <p:nvPr/>
        </p:nvSpPr>
        <p:spPr>
          <a:xfrm>
            <a:off x="508654" y="4604797"/>
            <a:ext cx="3368116" cy="1232123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500" b="1" i="0" u="none" strike="noStrike" kern="1200" cap="none" spc="0" normalizeH="0" baseline="0" mc:Ignorable="hp" hp:hslEmbossed="0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How to </a:t>
            </a:r>
            <a:endParaRPr xmlns:mc="http://schemas.openxmlformats.org/markup-compatibility/2006" xmlns:hp="http://schemas.haansoft.com/office/presentation/8.0" kumimoji="0" lang="en-US" altLang="ko-KR" sz="2500" b="1" i="0" u="none" strike="noStrike" kern="1200" cap="none" spc="0" normalizeH="0" baseline="0" mc:Ignorable="hp" hp:hslEmbossed="0">
              <a:solidFill>
                <a:schemeClr val="dk1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500" b="1" i="0" u="none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respond &amp; deal with</a:t>
            </a:r>
            <a:r>
              <a:rPr xmlns:mc="http://schemas.openxmlformats.org/markup-compatibility/2006" xmlns:hp="http://schemas.haansoft.com/office/presentation/8.0" kumimoji="0" lang="en-US" altLang="ko-KR" sz="2500" b="1" i="0" u="none" strike="noStrike" kern="1200" cap="none" spc="0" normalizeH="0" baseline="0" mc:Ignorable="hp" hp:hslEmbossed="0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  </a:t>
            </a:r>
            <a:endParaRPr xmlns:mc="http://schemas.openxmlformats.org/markup-compatibility/2006" xmlns:hp="http://schemas.haansoft.com/office/presentation/8.0" kumimoji="0" lang="en-US" altLang="ko-KR" sz="2500" b="1" i="0" u="none" strike="noStrike" kern="1200" cap="none" spc="0" normalizeH="0" baseline="0" mc:Ignorable="hp" hp:hslEmbossed="0">
              <a:solidFill>
                <a:schemeClr val="dk1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500" b="1" i="0" u="none" strike="noStrike" kern="1200" cap="none" spc="0" normalizeH="0" baseline="0" mc:Ignorable="hp" hp:hslEmbossed="0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sexual violence </a:t>
            </a:r>
            <a:r>
              <a:rPr xmlns:mc="http://schemas.openxmlformats.org/markup-compatibility/2006" xmlns:hp="http://schemas.haansoft.com/office/presentation/8.0" kumimoji="0" lang="en-US" altLang="ko-KR" sz="2500" b="0" i="0" u="none" strike="noStrike" kern="1200" cap="none" spc="0" normalizeH="0" baseline="0" mc:Ignorable="hp" hp:hslEmbossed="0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 </a:t>
            </a:r>
            <a:endParaRPr xmlns:mc="http://schemas.openxmlformats.org/markup-compatibility/2006" xmlns:hp="http://schemas.haansoft.com/office/presentation/8.0" kumimoji="0" lang="en-US" altLang="ko-KR" sz="2500" b="0" i="0" u="none" strike="noStrike" kern="1200" cap="none" spc="0" normalizeH="0" baseline="0" mc:Ignorable="hp" hp:hslEmbossed="0">
              <a:solidFill>
                <a:schemeClr val="dk1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13" name=""/>
          <p:cNvSpPr txBox="1"/>
          <p:nvPr/>
        </p:nvSpPr>
        <p:spPr>
          <a:xfrm>
            <a:off x="3813830" y="1661572"/>
            <a:ext cx="7757469" cy="2203673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1. Have a clear view of gender</a:t>
            </a:r>
            <a:endParaRPr xmlns:mc="http://schemas.openxmlformats.org/markup-compatibility/2006" xmlns:hp="http://schemas.haansoft.com/office/presentation/8.0" kumimoji="0" lang="en-US" altLang="ko-KR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2. Always pay attention to your surroundings</a:t>
            </a:r>
            <a:endParaRPr xmlns:mc="http://schemas.openxmlformats.org/markup-compatibility/2006" xmlns:hp="http://schemas.haansoft.com/office/presentation/8.0" kumimoji="0" lang="en-US" altLang="ko-KR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3. Make your expression clear as “Yes” or “No”</a:t>
            </a:r>
            <a:endParaRPr xmlns:mc="http://schemas.openxmlformats.org/markup-compatibility/2006" xmlns:hp="http://schemas.haansoft.com/office/presentation/8.0" kumimoji="0" lang="en-US" altLang="ko-KR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4. Express a clear refusal in an unpleasant or unwanted situation</a:t>
            </a:r>
            <a:endParaRPr xmlns:mc="http://schemas.openxmlformats.org/markup-compatibility/2006" xmlns:hp="http://schemas.haansoft.com/office/presentation/8.0" kumimoji="0" lang="en-US" altLang="ko-KR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5. Learn enough how to report and respond to any kind of situation</a:t>
            </a:r>
            <a:endParaRPr xmlns:mc="http://schemas.openxmlformats.org/markup-compatibility/2006" xmlns:hp="http://schemas.haansoft.com/office/presentation/8.0" kumimoji="0" lang="en-US" altLang="ko-KR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6. Sexual violence can occur through media such as the cell phone or computer, and even between lovers(dating abuse)</a:t>
            </a:r>
            <a:endParaRPr xmlns:mc="http://schemas.openxmlformats.org/markup-compatibility/2006" xmlns:hp="http://schemas.haansoft.com/office/presentation/8.0" kumimoji="0" lang="en-US" altLang="ko-KR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14" name=""/>
          <p:cNvSpPr txBox="1"/>
          <p:nvPr/>
        </p:nvSpPr>
        <p:spPr>
          <a:xfrm>
            <a:off x="3813830" y="4157122"/>
            <a:ext cx="7757469" cy="2232248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1. Keep the evidence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 - Record accurately the situation of the incident and go to the obstetrician-gynecologist wearing the same clothes you were wearing at the time of the incident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2. Ask for help around you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3. Better to report to the police as soon as possible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cxnSp>
        <p:nvCxnSpPr>
          <p:cNvPr id="115" name=""/>
          <p:cNvCxnSpPr/>
          <p:nvPr/>
        </p:nvCxnSpPr>
        <p:spPr>
          <a:xfrm>
            <a:off x="431867" y="4032904"/>
            <a:ext cx="11339854" cy="360"/>
          </a:xfrm>
          <a:prstGeom prst="line">
            <a:avLst/>
          </a:prstGeom>
          <a:ln>
            <a:solidFill>
              <a:srgbClr val="2b2d63"/>
            </a:solidFill>
          </a:ln>
          <a:effectLst>
            <a:outerShdw blurRad="76200" dir="2700000" sy="-25000" kx="-1500000" algn="bl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7720"/>
            <a:ext cx="12191999" cy="8191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8" name="Rectangle 30"/>
          <p:cNvSpPr/>
          <p:nvPr/>
        </p:nvSpPr>
        <p:spPr>
          <a:xfrm>
            <a:off x="405114" y="1367384"/>
            <a:ext cx="11470510" cy="5288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algn="t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260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5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Sexual Crimes</a:t>
            </a:r>
            <a:endParaRPr lang="en-US" altLang="ko-KR" sz="45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1" name=""/>
          <p:cNvSpPr txBox="1"/>
          <p:nvPr/>
        </p:nvSpPr>
        <p:spPr>
          <a:xfrm>
            <a:off x="508655" y="1823496"/>
            <a:ext cx="11233604" cy="3213324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sz="2500"/>
              <a:t> </a:t>
            </a:r>
            <a:r>
              <a:rPr lang="en-US" altLang="ko-KR" sz="3000"/>
              <a:t> </a:t>
            </a:r>
            <a:r>
              <a:rPr lang="en-US" altLang="ko-KR" sz="3000" b="1"/>
              <a:t>How to report sexual violence</a:t>
            </a:r>
            <a:endParaRPr lang="en-US" altLang="ko-KR" sz="2500" b="1"/>
          </a:p>
          <a:p>
            <a:pPr>
              <a:defRPr/>
            </a:pPr>
            <a:endParaRPr lang="en-US" altLang="ko-KR" sz="2500" b="1"/>
          </a:p>
          <a:p>
            <a:pPr>
              <a:lnSpc>
                <a:spcPct val="200000"/>
              </a:lnSpc>
              <a:defRPr/>
            </a:pPr>
            <a:r>
              <a:rPr lang="en-US" altLang="ko-KR" sz="2500" b="1"/>
              <a:t>   - Korean National Police Agency </a:t>
            </a:r>
            <a:r>
              <a:rPr lang="en-US" altLang="ko-KR" sz="2500" b="1">
                <a:solidFill>
                  <a:srgbClr val="ff0000"/>
                </a:solidFill>
              </a:rPr>
              <a:t>112</a:t>
            </a:r>
            <a:endParaRPr lang="en-US" altLang="ko-KR" sz="2500" b="1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ko-KR" sz="2500" b="1"/>
              <a:t>   - Emergency call for women </a:t>
            </a:r>
            <a:r>
              <a:rPr lang="en-US" altLang="ko-KR" sz="2500" b="1">
                <a:solidFill>
                  <a:srgbClr val="ff0000"/>
                </a:solidFill>
              </a:rPr>
              <a:t>1366</a:t>
            </a:r>
            <a:r>
              <a:rPr lang="en-US" altLang="ko-KR" sz="2500" b="1"/>
              <a:t>(24hours)</a:t>
            </a:r>
            <a:endParaRPr lang="en-US" altLang="ko-KR" sz="2500" b="1"/>
          </a:p>
          <a:p>
            <a:pPr>
              <a:lnSpc>
                <a:spcPct val="200000"/>
              </a:lnSpc>
              <a:defRPr/>
            </a:pPr>
            <a:r>
              <a:rPr lang="en-US" altLang="ko-KR" sz="2500" b="1"/>
              <a:t>   - Online report : </a:t>
            </a:r>
            <a:r>
              <a:rPr lang="en-US" altLang="ko-KR" sz="2500" b="1">
                <a:solidFill>
                  <a:srgbClr val="0000ff"/>
                </a:solidFill>
              </a:rPr>
              <a:t>https://www.safe182.go.kr</a:t>
            </a:r>
            <a:endParaRPr lang="en-US" altLang="ko-KR" sz="2500" b="1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7720"/>
            <a:ext cx="12191999" cy="8191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260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5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Dating Violence &amp; Stalking</a:t>
            </a:r>
            <a:endParaRPr lang="en-US" altLang="ko-KR" sz="45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1" name=""/>
          <p:cNvSpPr txBox="1"/>
          <p:nvPr/>
        </p:nvSpPr>
        <p:spPr>
          <a:xfrm>
            <a:off x="508655" y="1823494"/>
            <a:ext cx="11683345" cy="406105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30000"/>
              </a:lnSpc>
              <a:defRPr/>
            </a:pPr>
            <a:r>
              <a:rPr lang="en-US" altLang="ko-KR" sz="3000"/>
              <a:t> </a:t>
            </a:r>
            <a:r>
              <a:rPr lang="en-US" altLang="ko-KR" sz="3000" b="1"/>
              <a:t>Dating violence :</a:t>
            </a:r>
            <a:r>
              <a:rPr lang="en-US" altLang="ko-KR" sz="3000"/>
              <a:t> </a:t>
            </a:r>
            <a:endParaRPr lang="en-US" altLang="ko-KR" sz="2500"/>
          </a:p>
          <a:p>
            <a:pPr>
              <a:lnSpc>
                <a:spcPct val="130000"/>
              </a:lnSpc>
              <a:defRPr/>
            </a:pPr>
            <a:r>
              <a:rPr lang="en-US" altLang="ko-KR" sz="2500"/>
              <a:t> - </a:t>
            </a:r>
            <a:r>
              <a:rPr lang="en-US" altLang="ko-KR" sz="2500">
                <a:solidFill>
                  <a:schemeClr val="dk1"/>
                </a:solidFill>
              </a:rPr>
              <a:t>Acts of violence or threats by one partner against another in a relationship</a:t>
            </a:r>
            <a:endParaRPr lang="en-US" altLang="ko-KR" sz="2500">
              <a:solidFill>
                <a:schemeClr val="dk1"/>
              </a:solidFill>
            </a:endParaRPr>
          </a:p>
          <a:p>
            <a:pPr>
              <a:defRPr/>
            </a:pPr>
            <a:endParaRPr lang="en-US" altLang="ko-KR" sz="2500"/>
          </a:p>
          <a:p>
            <a:pPr>
              <a:defRPr/>
            </a:pPr>
            <a:r>
              <a:rPr lang="en-US" altLang="ko-KR" sz="3000"/>
              <a:t> </a:t>
            </a:r>
            <a:r>
              <a:rPr lang="en-US" altLang="ko-KR" sz="3000" b="1"/>
              <a:t>Stalking :</a:t>
            </a:r>
            <a:r>
              <a:rPr lang="en-US" altLang="ko-KR" sz="3000"/>
              <a:t> </a:t>
            </a:r>
            <a:endParaRPr lang="en-US" altLang="ko-KR" sz="2500"/>
          </a:p>
          <a:p>
            <a:pPr>
              <a:lnSpc>
                <a:spcPct val="145000"/>
              </a:lnSpc>
              <a:defRPr/>
            </a:pPr>
            <a:r>
              <a:rPr lang="en-US" altLang="ko-KR" sz="2500"/>
              <a:t> - Acts that cause anxiety or fear, such as </a:t>
            </a:r>
            <a:r>
              <a:rPr lang="en-US" altLang="ko-KR" sz="2500" b="1" u="sng">
                <a:solidFill>
                  <a:srgbClr val="ff0000"/>
                </a:solidFill>
              </a:rPr>
              <a:t>continuously or repeatedly</a:t>
            </a:r>
            <a:r>
              <a:rPr lang="en-US" altLang="ko-KR" sz="2500"/>
              <a:t> approaching or watching the victim against the will of the victim without a justifiable reason</a:t>
            </a:r>
            <a:endParaRPr lang="en-US" altLang="ko-KR" sz="2500"/>
          </a:p>
          <a:p>
            <a:pPr>
              <a:defRPr/>
            </a:pPr>
            <a:endParaRPr lang="ko-KR" altLang="en-US" sz="2500">
              <a:solidFill>
                <a:schemeClr val="dk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16260" b="16260"/>
          <a:stretch>
            <a:fillRect/>
          </a:stretch>
        </p:blipFill>
        <p:spPr>
          <a:xfrm>
            <a:off x="0" y="0"/>
            <a:ext cx="7124700" cy="6858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</p:pic>
      <p:sp>
        <p:nvSpPr>
          <p:cNvPr id="101" name="직사각형 100"/>
          <p:cNvSpPr/>
          <p:nvPr/>
        </p:nvSpPr>
        <p:spPr>
          <a:xfrm>
            <a:off x="0" y="-14065"/>
            <a:ext cx="7124700" cy="6872065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9" name="Rectangle 38"/>
          <p:cNvSpPr/>
          <p:nvPr/>
        </p:nvSpPr>
        <p:spPr>
          <a:xfrm>
            <a:off x="3430270" y="1779270"/>
            <a:ext cx="7493000" cy="2589530"/>
          </a:xfrm>
          <a:prstGeom prst="rect">
            <a:avLst/>
          </a:prstGeom>
          <a:solidFill>
            <a:srgbClr val="141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314950" y="4368800"/>
            <a:ext cx="5608320" cy="8977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" name="TextBox 101"/>
          <p:cNvSpPr txBox="1"/>
          <p:nvPr/>
        </p:nvSpPr>
        <p:spPr>
          <a:xfrm>
            <a:off x="6152733" y="2413204"/>
            <a:ext cx="3622615" cy="7281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0</a:t>
            </a:r>
            <a:r>
              <a:rPr lang="en-US" altLang="ko-KR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2</a:t>
            </a:r>
            <a:r>
              <a:rPr lang="en-US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.</a:t>
            </a:r>
            <a:r>
              <a:rPr lang="en-US" altLang="ko-KR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Fraud</a:t>
            </a:r>
            <a:endParaRPr lang="en-US" altLang="ko-KR" sz="42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261983" y="3436738"/>
            <a:ext cx="2373852" cy="5713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ko-KR" sz="1600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▪</a:t>
            </a:r>
            <a:r>
              <a:rPr lang="en-US" altLang="ko-KR" sz="1600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Voice Phishing</a:t>
            </a:r>
            <a:endParaRPr lang="en-US" altLang="ko-KR" sz="1600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  <a:p>
            <a:pPr lvl="0">
              <a:defRPr/>
            </a:pPr>
            <a:r>
              <a:rPr lang="ko-KR" altLang="ko-KR" sz="1600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▪</a:t>
            </a:r>
            <a:r>
              <a:rPr lang="en-US" altLang="ko-KR" sz="1600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Smishing</a:t>
            </a:r>
            <a:endParaRPr lang="en-US" altLang="ko-KR" sz="1600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6043531" y="4599279"/>
            <a:ext cx="3841021" cy="418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100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Learn about what is Voice Phishing and Smishing </a:t>
            </a:r>
            <a:endParaRPr lang="en-US" altLang="ko-KR" sz="1100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  <a:p>
            <a:pPr algn="ctr">
              <a:defRPr/>
            </a:pPr>
            <a:r>
              <a:rPr lang="en-US" altLang="ko-KR" sz="1100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how to deal with it </a:t>
            </a:r>
            <a:endParaRPr lang="en-US" altLang="ko-KR" sz="1100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0" name="Rectangle 8"/>
          <p:cNvSpPr/>
          <p:nvPr/>
        </p:nvSpPr>
        <p:spPr>
          <a:xfrm>
            <a:off x="1020554" y="854075"/>
            <a:ext cx="10371346" cy="5149850"/>
          </a:xfrm>
          <a:prstGeom prst="rect">
            <a:avLst/>
          </a:prstGeom>
          <a:noFill/>
          <a:ln w="635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rgbClr val="141444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grpSp>
        <p:nvGrpSpPr>
          <p:cNvPr id="111" name="Group 17"/>
          <p:cNvGrpSpPr/>
          <p:nvPr/>
        </p:nvGrpSpPr>
        <p:grpSpPr>
          <a:xfrm rot="0">
            <a:off x="4638374" y="2292929"/>
            <a:ext cx="1319136" cy="1417692"/>
            <a:chOff x="529293" y="1738634"/>
            <a:chExt cx="1878148" cy="2018470"/>
          </a:xfrm>
          <a:solidFill>
            <a:schemeClr val="bg1"/>
          </a:solidFill>
        </p:grpSpPr>
        <p:sp>
          <p:nvSpPr>
            <p:cNvPr id="112" name="Freeform 1"/>
            <p:cNvSpPr>
              <a:spLocks noChangeArrowheads="1"/>
            </p:cNvSpPr>
            <p:nvPr/>
          </p:nvSpPr>
          <p:spPr>
            <a:xfrm>
              <a:off x="944862" y="1738634"/>
              <a:ext cx="1041614" cy="539698"/>
            </a:xfrm>
            <a:custGeom>
              <a:avLst/>
              <a:gdLst>
                <a:gd name="T0" fmla="*/ 426 w 853"/>
                <a:gd name="T1" fmla="*/ 0 h 440"/>
                <a:gd name="T2" fmla="*/ 85 w 853"/>
                <a:gd name="T3" fmla="*/ 142 h 440"/>
                <a:gd name="T4" fmla="*/ 0 w 853"/>
                <a:gd name="T5" fmla="*/ 312 h 440"/>
                <a:gd name="T6" fmla="*/ 104 w 853"/>
                <a:gd name="T7" fmla="*/ 439 h 440"/>
                <a:gd name="T8" fmla="*/ 114 w 853"/>
                <a:gd name="T9" fmla="*/ 432 h 440"/>
                <a:gd name="T10" fmla="*/ 178 w 853"/>
                <a:gd name="T11" fmla="*/ 395 h 440"/>
                <a:gd name="T12" fmla="*/ 318 w 853"/>
                <a:gd name="T13" fmla="*/ 349 h 440"/>
                <a:gd name="T14" fmla="*/ 313 w 853"/>
                <a:gd name="T15" fmla="*/ 268 h 440"/>
                <a:gd name="T16" fmla="*/ 426 w 853"/>
                <a:gd name="T17" fmla="*/ 213 h 440"/>
                <a:gd name="T18" fmla="*/ 540 w 853"/>
                <a:gd name="T19" fmla="*/ 268 h 440"/>
                <a:gd name="T20" fmla="*/ 534 w 853"/>
                <a:gd name="T21" fmla="*/ 348 h 440"/>
                <a:gd name="T22" fmla="*/ 678 w 853"/>
                <a:gd name="T23" fmla="*/ 395 h 440"/>
                <a:gd name="T24" fmla="*/ 742 w 853"/>
                <a:gd name="T25" fmla="*/ 431 h 440"/>
                <a:gd name="T26" fmla="*/ 749 w 853"/>
                <a:gd name="T27" fmla="*/ 438 h 440"/>
                <a:gd name="T28" fmla="*/ 852 w 853"/>
                <a:gd name="T29" fmla="*/ 312 h 440"/>
                <a:gd name="T30" fmla="*/ 767 w 853"/>
                <a:gd name="T31" fmla="*/ 142 h 440"/>
                <a:gd name="T32" fmla="*/ 426 w 853"/>
                <a:gd name="T33" fmla="*/ 0 h 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3" h="440">
                  <a:moveTo>
                    <a:pt x="426" y="0"/>
                  </a:moveTo>
                  <a:lnTo>
                    <a:pt x="85" y="142"/>
                  </a:lnTo>
                  <a:lnTo>
                    <a:pt x="0" y="312"/>
                  </a:lnTo>
                  <a:lnTo>
                    <a:pt x="104" y="439"/>
                  </a:lnTo>
                  <a:cubicBezTo>
                    <a:pt x="107" y="437"/>
                    <a:pt x="110" y="434"/>
                    <a:pt x="114" y="432"/>
                  </a:cubicBezTo>
                  <a:cubicBezTo>
                    <a:pt x="131" y="419"/>
                    <a:pt x="153" y="407"/>
                    <a:pt x="178" y="395"/>
                  </a:cubicBezTo>
                  <a:cubicBezTo>
                    <a:pt x="220" y="376"/>
                    <a:pt x="271" y="359"/>
                    <a:pt x="318" y="349"/>
                  </a:cubicBezTo>
                  <a:cubicBezTo>
                    <a:pt x="314" y="326"/>
                    <a:pt x="313" y="299"/>
                    <a:pt x="313" y="268"/>
                  </a:cubicBezTo>
                  <a:lnTo>
                    <a:pt x="426" y="213"/>
                  </a:lnTo>
                  <a:lnTo>
                    <a:pt x="540" y="268"/>
                  </a:lnTo>
                  <a:cubicBezTo>
                    <a:pt x="540" y="299"/>
                    <a:pt x="538" y="325"/>
                    <a:pt x="534" y="348"/>
                  </a:cubicBezTo>
                  <a:cubicBezTo>
                    <a:pt x="583" y="358"/>
                    <a:pt x="634" y="375"/>
                    <a:pt x="678" y="395"/>
                  </a:cubicBezTo>
                  <a:cubicBezTo>
                    <a:pt x="702" y="407"/>
                    <a:pt x="724" y="419"/>
                    <a:pt x="742" y="431"/>
                  </a:cubicBezTo>
                  <a:cubicBezTo>
                    <a:pt x="744" y="434"/>
                    <a:pt x="747" y="436"/>
                    <a:pt x="749" y="438"/>
                  </a:cubicBezTo>
                  <a:lnTo>
                    <a:pt x="852" y="312"/>
                  </a:lnTo>
                  <a:lnTo>
                    <a:pt x="767" y="142"/>
                  </a:lnTo>
                  <a:lnTo>
                    <a:pt x="42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3" name="Freeform 2"/>
            <p:cNvSpPr>
              <a:spLocks noChangeArrowheads="1"/>
            </p:cNvSpPr>
            <p:nvPr/>
          </p:nvSpPr>
          <p:spPr>
            <a:xfrm>
              <a:off x="1101373" y="2235156"/>
              <a:ext cx="728593" cy="205085"/>
            </a:xfrm>
            <a:custGeom>
              <a:avLst/>
              <a:gdLst>
                <a:gd name="T0" fmla="*/ 388 w 597"/>
                <a:gd name="T1" fmla="*/ 0 h 166"/>
                <a:gd name="T2" fmla="*/ 298 w 597"/>
                <a:gd name="T3" fmla="*/ 80 h 166"/>
                <a:gd name="T4" fmla="*/ 209 w 597"/>
                <a:gd name="T5" fmla="*/ 0 h 166"/>
                <a:gd name="T6" fmla="*/ 74 w 597"/>
                <a:gd name="T7" fmla="*/ 44 h 166"/>
                <a:gd name="T8" fmla="*/ 19 w 597"/>
                <a:gd name="T9" fmla="*/ 75 h 166"/>
                <a:gd name="T10" fmla="*/ 0 w 597"/>
                <a:gd name="T11" fmla="*/ 93 h 166"/>
                <a:gd name="T12" fmla="*/ 0 w 597"/>
                <a:gd name="T13" fmla="*/ 165 h 166"/>
                <a:gd name="T14" fmla="*/ 596 w 597"/>
                <a:gd name="T15" fmla="*/ 165 h 166"/>
                <a:gd name="T16" fmla="*/ 596 w 597"/>
                <a:gd name="T17" fmla="*/ 89 h 166"/>
                <a:gd name="T18" fmla="*/ 580 w 597"/>
                <a:gd name="T19" fmla="*/ 75 h 166"/>
                <a:gd name="T20" fmla="*/ 526 w 597"/>
                <a:gd name="T21" fmla="*/ 44 h 166"/>
                <a:gd name="T22" fmla="*/ 388 w 597"/>
                <a:gd name="T23" fmla="*/ 0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7" h="166">
                  <a:moveTo>
                    <a:pt x="388" y="0"/>
                  </a:moveTo>
                  <a:cubicBezTo>
                    <a:pt x="372" y="30"/>
                    <a:pt x="344" y="54"/>
                    <a:pt x="298" y="80"/>
                  </a:cubicBezTo>
                  <a:cubicBezTo>
                    <a:pt x="252" y="54"/>
                    <a:pt x="225" y="30"/>
                    <a:pt x="209" y="0"/>
                  </a:cubicBezTo>
                  <a:cubicBezTo>
                    <a:pt x="165" y="9"/>
                    <a:pt x="114" y="25"/>
                    <a:pt x="74" y="44"/>
                  </a:cubicBezTo>
                  <a:cubicBezTo>
                    <a:pt x="52" y="54"/>
                    <a:pt x="32" y="65"/>
                    <a:pt x="19" y="75"/>
                  </a:cubicBezTo>
                  <a:cubicBezTo>
                    <a:pt x="6" y="84"/>
                    <a:pt x="0" y="93"/>
                    <a:pt x="0" y="93"/>
                  </a:cubicBezTo>
                  <a:lnTo>
                    <a:pt x="0" y="165"/>
                  </a:lnTo>
                  <a:lnTo>
                    <a:pt x="596" y="165"/>
                  </a:lnTo>
                  <a:lnTo>
                    <a:pt x="596" y="89"/>
                  </a:lnTo>
                  <a:cubicBezTo>
                    <a:pt x="593" y="86"/>
                    <a:pt x="589" y="81"/>
                    <a:pt x="580" y="75"/>
                  </a:cubicBezTo>
                  <a:cubicBezTo>
                    <a:pt x="567" y="65"/>
                    <a:pt x="548" y="54"/>
                    <a:pt x="526" y="44"/>
                  </a:cubicBezTo>
                  <a:cubicBezTo>
                    <a:pt x="484" y="24"/>
                    <a:pt x="433" y="8"/>
                    <a:pt x="38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4" name="Freeform 3"/>
            <p:cNvSpPr>
              <a:spLocks noChangeArrowheads="1"/>
            </p:cNvSpPr>
            <p:nvPr/>
          </p:nvSpPr>
          <p:spPr>
            <a:xfrm>
              <a:off x="1500748" y="3136450"/>
              <a:ext cx="906693" cy="620654"/>
            </a:xfrm>
            <a:custGeom>
              <a:avLst/>
              <a:gdLst>
                <a:gd name="T0" fmla="*/ 277 w 739"/>
                <a:gd name="T1" fmla="*/ 0 h 509"/>
                <a:gd name="T2" fmla="*/ 93 w 739"/>
                <a:gd name="T3" fmla="*/ 342 h 509"/>
                <a:gd name="T4" fmla="*/ 0 w 739"/>
                <a:gd name="T5" fmla="*/ 227 h 509"/>
                <a:gd name="T6" fmla="*/ 0 w 739"/>
                <a:gd name="T7" fmla="*/ 508 h 509"/>
                <a:gd name="T8" fmla="*/ 157 w 739"/>
                <a:gd name="T9" fmla="*/ 508 h 509"/>
                <a:gd name="T10" fmla="*/ 156 w 739"/>
                <a:gd name="T11" fmla="*/ 377 h 509"/>
                <a:gd name="T12" fmla="*/ 383 w 739"/>
                <a:gd name="T13" fmla="*/ 377 h 509"/>
                <a:gd name="T14" fmla="*/ 383 w 739"/>
                <a:gd name="T15" fmla="*/ 508 h 509"/>
                <a:gd name="T16" fmla="*/ 738 w 739"/>
                <a:gd name="T17" fmla="*/ 508 h 509"/>
                <a:gd name="T18" fmla="*/ 679 w 739"/>
                <a:gd name="T19" fmla="*/ 279 h 509"/>
                <a:gd name="T20" fmla="*/ 540 w 739"/>
                <a:gd name="T21" fmla="*/ 83 h 509"/>
                <a:gd name="T22" fmla="*/ 488 w 739"/>
                <a:gd name="T23" fmla="*/ 210 h 509"/>
                <a:gd name="T24" fmla="*/ 346 w 739"/>
                <a:gd name="T25" fmla="*/ 153 h 509"/>
                <a:gd name="T26" fmla="*/ 398 w 739"/>
                <a:gd name="T27" fmla="*/ 26 h 509"/>
                <a:gd name="T28" fmla="*/ 277 w 739"/>
                <a:gd name="T29" fmla="*/ 0 h 5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9" h="509">
                  <a:moveTo>
                    <a:pt x="277" y="0"/>
                  </a:moveTo>
                  <a:lnTo>
                    <a:pt x="93" y="342"/>
                  </a:lnTo>
                  <a:lnTo>
                    <a:pt x="0" y="227"/>
                  </a:lnTo>
                  <a:lnTo>
                    <a:pt x="0" y="508"/>
                  </a:lnTo>
                  <a:lnTo>
                    <a:pt x="157" y="508"/>
                  </a:lnTo>
                  <a:lnTo>
                    <a:pt x="156" y="377"/>
                  </a:lnTo>
                  <a:lnTo>
                    <a:pt x="383" y="377"/>
                  </a:lnTo>
                  <a:lnTo>
                    <a:pt x="383" y="508"/>
                  </a:lnTo>
                  <a:lnTo>
                    <a:pt x="738" y="508"/>
                  </a:lnTo>
                  <a:lnTo>
                    <a:pt x="679" y="279"/>
                  </a:lnTo>
                  <a:cubicBezTo>
                    <a:pt x="658" y="198"/>
                    <a:pt x="608" y="129"/>
                    <a:pt x="540" y="83"/>
                  </a:cubicBezTo>
                  <a:lnTo>
                    <a:pt x="488" y="210"/>
                  </a:lnTo>
                  <a:lnTo>
                    <a:pt x="346" y="153"/>
                  </a:lnTo>
                  <a:lnTo>
                    <a:pt x="398" y="26"/>
                  </a:lnTo>
                  <a:lnTo>
                    <a:pt x="277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5" name="Freeform 4"/>
            <p:cNvSpPr>
              <a:spLocks noChangeArrowheads="1"/>
            </p:cNvSpPr>
            <p:nvPr/>
          </p:nvSpPr>
          <p:spPr>
            <a:xfrm>
              <a:off x="529293" y="3147242"/>
              <a:ext cx="906693" cy="609860"/>
            </a:xfrm>
            <a:custGeom>
              <a:avLst/>
              <a:gdLst>
                <a:gd name="T0" fmla="*/ 461 w 740"/>
                <a:gd name="T1" fmla="*/ 0 h 500"/>
                <a:gd name="T2" fmla="*/ 341 w 740"/>
                <a:gd name="T3" fmla="*/ 18 h 500"/>
                <a:gd name="T4" fmla="*/ 392 w 740"/>
                <a:gd name="T5" fmla="*/ 144 h 500"/>
                <a:gd name="T6" fmla="*/ 250 w 740"/>
                <a:gd name="T7" fmla="*/ 201 h 500"/>
                <a:gd name="T8" fmla="*/ 198 w 740"/>
                <a:gd name="T9" fmla="*/ 74 h 500"/>
                <a:gd name="T10" fmla="*/ 59 w 740"/>
                <a:gd name="T11" fmla="*/ 270 h 500"/>
                <a:gd name="T12" fmla="*/ 0 w 740"/>
                <a:gd name="T13" fmla="*/ 499 h 500"/>
                <a:gd name="T14" fmla="*/ 739 w 740"/>
                <a:gd name="T15" fmla="*/ 499 h 500"/>
                <a:gd name="T16" fmla="*/ 739 w 740"/>
                <a:gd name="T17" fmla="*/ 219 h 500"/>
                <a:gd name="T18" fmla="*/ 645 w 740"/>
                <a:gd name="T19" fmla="*/ 331 h 500"/>
                <a:gd name="T20" fmla="*/ 461 w 740"/>
                <a:gd name="T21" fmla="*/ 0 h 5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0" h="500">
                  <a:moveTo>
                    <a:pt x="461" y="0"/>
                  </a:moveTo>
                  <a:lnTo>
                    <a:pt x="341" y="18"/>
                  </a:lnTo>
                  <a:lnTo>
                    <a:pt x="392" y="144"/>
                  </a:lnTo>
                  <a:lnTo>
                    <a:pt x="250" y="201"/>
                  </a:lnTo>
                  <a:lnTo>
                    <a:pt x="198" y="74"/>
                  </a:lnTo>
                  <a:cubicBezTo>
                    <a:pt x="131" y="120"/>
                    <a:pt x="80" y="189"/>
                    <a:pt x="59" y="270"/>
                  </a:cubicBezTo>
                  <a:lnTo>
                    <a:pt x="0" y="499"/>
                  </a:lnTo>
                  <a:lnTo>
                    <a:pt x="739" y="499"/>
                  </a:lnTo>
                  <a:lnTo>
                    <a:pt x="739" y="219"/>
                  </a:lnTo>
                  <a:lnTo>
                    <a:pt x="645" y="331"/>
                  </a:lnTo>
                  <a:lnTo>
                    <a:pt x="461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6" name="Freeform 5"/>
            <p:cNvSpPr>
              <a:spLocks noChangeArrowheads="1"/>
            </p:cNvSpPr>
            <p:nvPr/>
          </p:nvSpPr>
          <p:spPr>
            <a:xfrm>
              <a:off x="1155343" y="3060893"/>
              <a:ext cx="626047" cy="383188"/>
            </a:xfrm>
            <a:custGeom>
              <a:avLst/>
              <a:gdLst>
                <a:gd name="T0" fmla="*/ 143 w 513"/>
                <a:gd name="T1" fmla="*/ 313 h 314"/>
                <a:gd name="T2" fmla="*/ 0 w 513"/>
                <a:gd name="T3" fmla="*/ 57 h 314"/>
                <a:gd name="T4" fmla="*/ 86 w 513"/>
                <a:gd name="T5" fmla="*/ 0 h 314"/>
                <a:gd name="T6" fmla="*/ 257 w 513"/>
                <a:gd name="T7" fmla="*/ 175 h 314"/>
                <a:gd name="T8" fmla="*/ 427 w 513"/>
                <a:gd name="T9" fmla="*/ 0 h 314"/>
                <a:gd name="T10" fmla="*/ 512 w 513"/>
                <a:gd name="T11" fmla="*/ 57 h 314"/>
                <a:gd name="T12" fmla="*/ 370 w 513"/>
                <a:gd name="T13" fmla="*/ 313 h 314"/>
                <a:gd name="T14" fmla="*/ 257 w 513"/>
                <a:gd name="T15" fmla="*/ 175 h 314"/>
                <a:gd name="T16" fmla="*/ 143 w 513"/>
                <a:gd name="T17" fmla="*/ 313 h 3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3" h="314">
                  <a:moveTo>
                    <a:pt x="143" y="313"/>
                  </a:moveTo>
                  <a:lnTo>
                    <a:pt x="0" y="57"/>
                  </a:lnTo>
                  <a:lnTo>
                    <a:pt x="86" y="0"/>
                  </a:lnTo>
                  <a:lnTo>
                    <a:pt x="257" y="175"/>
                  </a:lnTo>
                  <a:lnTo>
                    <a:pt x="427" y="0"/>
                  </a:lnTo>
                  <a:lnTo>
                    <a:pt x="512" y="57"/>
                  </a:lnTo>
                  <a:lnTo>
                    <a:pt x="370" y="313"/>
                  </a:lnTo>
                  <a:lnTo>
                    <a:pt x="257" y="175"/>
                  </a:lnTo>
                  <a:lnTo>
                    <a:pt x="143" y="3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7" name="Freeform 6"/>
            <p:cNvSpPr>
              <a:spLocks noChangeArrowheads="1"/>
            </p:cNvSpPr>
            <p:nvPr/>
          </p:nvSpPr>
          <p:spPr>
            <a:xfrm>
              <a:off x="1090578" y="2542781"/>
              <a:ext cx="750182" cy="485728"/>
            </a:xfrm>
            <a:custGeom>
              <a:avLst/>
              <a:gdLst>
                <a:gd name="T0" fmla="*/ 606 w 614"/>
                <a:gd name="T1" fmla="*/ 0 h 399"/>
                <a:gd name="T2" fmla="*/ 611 w 614"/>
                <a:gd name="T3" fmla="*/ 37 h 399"/>
                <a:gd name="T4" fmla="*/ 607 w 614"/>
                <a:gd name="T5" fmla="*/ 71 h 399"/>
                <a:gd name="T6" fmla="*/ 575 w 614"/>
                <a:gd name="T7" fmla="*/ 127 h 399"/>
                <a:gd name="T8" fmla="*/ 564 w 614"/>
                <a:gd name="T9" fmla="*/ 133 h 399"/>
                <a:gd name="T10" fmla="*/ 535 w 614"/>
                <a:gd name="T11" fmla="*/ 166 h 399"/>
                <a:gd name="T12" fmla="*/ 473 w 614"/>
                <a:gd name="T13" fmla="*/ 298 h 399"/>
                <a:gd name="T14" fmla="*/ 313 w 614"/>
                <a:gd name="T15" fmla="*/ 398 h 399"/>
                <a:gd name="T16" fmla="*/ 299 w 614"/>
                <a:gd name="T17" fmla="*/ 398 h 399"/>
                <a:gd name="T18" fmla="*/ 140 w 614"/>
                <a:gd name="T19" fmla="*/ 298 h 399"/>
                <a:gd name="T20" fmla="*/ 78 w 614"/>
                <a:gd name="T21" fmla="*/ 166 h 399"/>
                <a:gd name="T22" fmla="*/ 48 w 614"/>
                <a:gd name="T23" fmla="*/ 133 h 399"/>
                <a:gd name="T24" fmla="*/ 37 w 614"/>
                <a:gd name="T25" fmla="*/ 127 h 399"/>
                <a:gd name="T26" fmla="*/ 5 w 614"/>
                <a:gd name="T27" fmla="*/ 71 h 399"/>
                <a:gd name="T28" fmla="*/ 1 w 614"/>
                <a:gd name="T29" fmla="*/ 37 h 399"/>
                <a:gd name="T30" fmla="*/ 6 w 614"/>
                <a:gd name="T31" fmla="*/ 0 h 399"/>
                <a:gd name="T32" fmla="*/ 606 w 614"/>
                <a:gd name="T33" fmla="*/ 0 h 3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4" h="399">
                  <a:moveTo>
                    <a:pt x="606" y="0"/>
                  </a:moveTo>
                  <a:cubicBezTo>
                    <a:pt x="611" y="12"/>
                    <a:pt x="613" y="24"/>
                    <a:pt x="611" y="37"/>
                  </a:cubicBezTo>
                  <a:lnTo>
                    <a:pt x="607" y="71"/>
                  </a:lnTo>
                  <a:cubicBezTo>
                    <a:pt x="605" y="94"/>
                    <a:pt x="595" y="115"/>
                    <a:pt x="575" y="127"/>
                  </a:cubicBezTo>
                  <a:lnTo>
                    <a:pt x="564" y="133"/>
                  </a:lnTo>
                  <a:cubicBezTo>
                    <a:pt x="551" y="141"/>
                    <a:pt x="541" y="152"/>
                    <a:pt x="535" y="166"/>
                  </a:cubicBezTo>
                  <a:lnTo>
                    <a:pt x="473" y="298"/>
                  </a:lnTo>
                  <a:cubicBezTo>
                    <a:pt x="444" y="359"/>
                    <a:pt x="382" y="398"/>
                    <a:pt x="313" y="398"/>
                  </a:cubicBezTo>
                  <a:lnTo>
                    <a:pt x="299" y="398"/>
                  </a:lnTo>
                  <a:cubicBezTo>
                    <a:pt x="231" y="398"/>
                    <a:pt x="169" y="359"/>
                    <a:pt x="140" y="298"/>
                  </a:cubicBezTo>
                  <a:lnTo>
                    <a:pt x="78" y="166"/>
                  </a:lnTo>
                  <a:cubicBezTo>
                    <a:pt x="71" y="152"/>
                    <a:pt x="61" y="141"/>
                    <a:pt x="48" y="133"/>
                  </a:cubicBezTo>
                  <a:lnTo>
                    <a:pt x="37" y="127"/>
                  </a:lnTo>
                  <a:cubicBezTo>
                    <a:pt x="17" y="115"/>
                    <a:pt x="8" y="94"/>
                    <a:pt x="5" y="71"/>
                  </a:cubicBezTo>
                  <a:lnTo>
                    <a:pt x="1" y="37"/>
                  </a:lnTo>
                  <a:cubicBezTo>
                    <a:pt x="0" y="24"/>
                    <a:pt x="2" y="12"/>
                    <a:pt x="6" y="0"/>
                  </a:cubicBezTo>
                  <a:lnTo>
                    <a:pt x="60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med" mc:Ignorable="p14" p14:dur="1600">
        <p:blinds dir="vert"/>
      </p:transition>
    </mc:Choice>
    <mc:Fallback>
      <p:transition xmlns:mc="http://schemas.openxmlformats.org/markup-compatibility/2006" xmlns:hp="http://schemas.haansoft.com/office/presentation/8.0" spd="med" mc:Ignorable="hp" hp:hslDur="1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6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51" grpId="1" animBg="1"/>
    </p:bldLst>
  </p:timing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7720"/>
            <a:ext cx="12191999" cy="8191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8" name="Rectangle 30"/>
          <p:cNvSpPr/>
          <p:nvPr/>
        </p:nvSpPr>
        <p:spPr>
          <a:xfrm>
            <a:off x="405114" y="1367384"/>
            <a:ext cx="11470510" cy="5288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algn="t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260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5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02-1 Voice Phishing</a:t>
            </a:r>
            <a:endParaRPr lang="en-US" altLang="ko-KR" sz="45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1" name=""/>
          <p:cNvSpPr txBox="1"/>
          <p:nvPr/>
        </p:nvSpPr>
        <p:spPr>
          <a:xfrm>
            <a:off x="508655" y="1823497"/>
            <a:ext cx="11233604" cy="1460723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sz="3000"/>
              <a:t> </a:t>
            </a:r>
            <a:r>
              <a:rPr lang="en-US" altLang="ko-KR" sz="3000" b="1"/>
              <a:t>Voise Phishing :</a:t>
            </a:r>
            <a:r>
              <a:rPr lang="en-US" altLang="ko-KR" sz="3000"/>
              <a:t> </a:t>
            </a:r>
            <a:endParaRPr lang="en-US" altLang="ko-KR" sz="2500"/>
          </a:p>
          <a:p>
            <a:pPr>
              <a:lnSpc>
                <a:spcPct val="120000"/>
              </a:lnSpc>
              <a:defRPr/>
            </a:pPr>
            <a:r>
              <a:rPr lang="en-US" altLang="ko-KR" sz="2500"/>
              <a:t> - </a:t>
            </a:r>
            <a:r>
              <a:rPr lang="en-US" altLang="ko-KR" sz="2500" b="1" u="sng">
                <a:solidFill>
                  <a:srgbClr val="ff0000"/>
                </a:solidFill>
              </a:rPr>
              <a:t>Voise Phishing is a financial scam via communication</a:t>
            </a:r>
            <a:r>
              <a:rPr lang="en-US" altLang="ko-KR" sz="2500"/>
              <a:t> devices such as telephones, mobile phone, internet to obtain your money or financial info</a:t>
            </a:r>
            <a:endParaRPr lang="en-US" altLang="ko-KR" sz="2500"/>
          </a:p>
        </p:txBody>
      </p:sp>
      <p:pic>
        <p:nvPicPr>
          <p:cNvPr id="120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714109" y="3590925"/>
            <a:ext cx="3125027" cy="2096821"/>
          </a:xfrm>
          <a:prstGeom prst="rect">
            <a:avLst/>
          </a:prstGeom>
        </p:spPr>
      </p:pic>
      <p:sp>
        <p:nvSpPr>
          <p:cNvPr id="121" name=""/>
          <p:cNvSpPr txBox="1"/>
          <p:nvPr/>
        </p:nvSpPr>
        <p:spPr>
          <a:xfrm>
            <a:off x="1361093" y="5820364"/>
            <a:ext cx="1777345" cy="363972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/>
              <a:t>Impersonation</a:t>
            </a:r>
            <a:endParaRPr lang="en-US" altLang="ko-KR"/>
          </a:p>
        </p:txBody>
      </p:sp>
      <p:pic>
        <p:nvPicPr>
          <p:cNvPr id="122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655957" y="3605751"/>
            <a:ext cx="2880085" cy="2125801"/>
          </a:xfrm>
          <a:prstGeom prst="rect">
            <a:avLst/>
          </a:prstGeom>
        </p:spPr>
      </p:pic>
      <p:sp>
        <p:nvSpPr>
          <p:cNvPr id="123" name=""/>
          <p:cNvSpPr txBox="1"/>
          <p:nvPr/>
        </p:nvSpPr>
        <p:spPr>
          <a:xfrm>
            <a:off x="5656868" y="5820364"/>
            <a:ext cx="1004936" cy="359456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Anxiety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124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8414400" y="3593631"/>
            <a:ext cx="3131393" cy="2152681"/>
          </a:xfrm>
          <a:prstGeom prst="rect">
            <a:avLst/>
          </a:prstGeom>
        </p:spPr>
      </p:pic>
      <p:sp>
        <p:nvSpPr>
          <p:cNvPr id="125" name=""/>
          <p:cNvSpPr txBox="1"/>
          <p:nvPr/>
        </p:nvSpPr>
        <p:spPr>
          <a:xfrm>
            <a:off x="9447818" y="5820364"/>
            <a:ext cx="1191508" cy="359456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Demand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7720"/>
            <a:ext cx="12191999" cy="8191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8" name="Rectangle 30"/>
          <p:cNvSpPr/>
          <p:nvPr/>
        </p:nvSpPr>
        <p:spPr>
          <a:xfrm>
            <a:off x="405114" y="1367384"/>
            <a:ext cx="11470510" cy="5288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algn="t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260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5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02-1 Voice Phishing</a:t>
            </a:r>
            <a:endParaRPr lang="en-US" altLang="ko-KR" sz="45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1" name=""/>
          <p:cNvSpPr txBox="1"/>
          <p:nvPr/>
        </p:nvSpPr>
        <p:spPr>
          <a:xfrm>
            <a:off x="508655" y="1985422"/>
            <a:ext cx="2896774" cy="1232123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sz="2500" b="1"/>
              <a:t>How to </a:t>
            </a:r>
            <a:endParaRPr lang="en-US" altLang="ko-KR" sz="2500" b="1"/>
          </a:p>
          <a:p>
            <a:pPr>
              <a:defRPr/>
            </a:pPr>
            <a:r>
              <a:rPr lang="en-US" altLang="ko-KR" sz="2500" b="1">
                <a:solidFill>
                  <a:srgbClr val="ff0000"/>
                </a:solidFill>
              </a:rPr>
              <a:t>prevent</a:t>
            </a:r>
            <a:r>
              <a:rPr lang="en-US" altLang="ko-KR" sz="2500" b="1"/>
              <a:t> </a:t>
            </a:r>
            <a:endParaRPr lang="en-US" altLang="ko-KR" sz="2500" b="1"/>
          </a:p>
          <a:p>
            <a:pPr>
              <a:defRPr/>
            </a:pPr>
            <a:r>
              <a:rPr lang="en-US" altLang="ko-KR" sz="2500" b="1"/>
              <a:t>Voice Phishing</a:t>
            </a:r>
            <a:r>
              <a:rPr lang="en-US" altLang="ko-KR" sz="2500"/>
              <a:t> </a:t>
            </a:r>
            <a:endParaRPr lang="en-US" altLang="ko-KR" sz="2500"/>
          </a:p>
        </p:txBody>
      </p:sp>
      <p:sp>
        <p:nvSpPr>
          <p:cNvPr id="112" name=""/>
          <p:cNvSpPr txBox="1"/>
          <p:nvPr/>
        </p:nvSpPr>
        <p:spPr>
          <a:xfrm>
            <a:off x="508655" y="4557172"/>
            <a:ext cx="2896774" cy="1613122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5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How to </a:t>
            </a:r>
            <a:endParaRPr xmlns:mc="http://schemas.openxmlformats.org/markup-compatibility/2006" xmlns:hp="http://schemas.haansoft.com/office/presentation/8.0" kumimoji="0" lang="en-US" altLang="ko-KR" sz="2500" b="1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500" b="1" i="0" u="none" strike="noStrike" kern="1200" cap="none" spc="0" normalizeH="0" baseline="0" mc:Ignorable="hp" hp:hslEmbossed="0">
                <a:solidFill>
                  <a:srgbClr val="0000ff"/>
                </a:solidFill>
                <a:latin typeface="맑은 고딕"/>
                <a:ea typeface="맑은 고딕"/>
                <a:cs typeface="맑은 고딕"/>
              </a:rPr>
              <a:t>deal with</a:t>
            </a:r>
            <a:r>
              <a:rPr xmlns:mc="http://schemas.openxmlformats.org/markup-compatibility/2006" xmlns:hp="http://schemas.haansoft.com/office/presentation/8.0" kumimoji="0" lang="en-US" altLang="ko-KR" sz="25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 </a:t>
            </a:r>
            <a:endParaRPr xmlns:mc="http://schemas.openxmlformats.org/markup-compatibility/2006" xmlns:hp="http://schemas.haansoft.com/office/presentation/8.0" kumimoji="0" lang="en-US" altLang="ko-KR" sz="2500" b="1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>
              <a:defRPr/>
            </a:pPr>
            <a:r>
              <a:rPr lang="en-US" altLang="ko-KR" sz="2500" b="1"/>
              <a:t>if you get a Voice Phishing call</a:t>
            </a:r>
            <a:r>
              <a:rPr xmlns:mc="http://schemas.openxmlformats.org/markup-compatibility/2006" xmlns:hp="http://schemas.haansoft.com/office/presentation/8.0" kumimoji="0" lang="en-US" altLang="ko-KR" sz="25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</a:t>
            </a:r>
            <a:endParaRPr xmlns:mc="http://schemas.openxmlformats.org/markup-compatibility/2006" xmlns:hp="http://schemas.haansoft.com/office/presentation/8.0" kumimoji="0" lang="en-US" altLang="ko-KR" sz="25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13" name=""/>
          <p:cNvSpPr txBox="1"/>
          <p:nvPr/>
        </p:nvSpPr>
        <p:spPr>
          <a:xfrm>
            <a:off x="3813830" y="1766347"/>
            <a:ext cx="7757469" cy="1832198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ko-KR" sz="19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○</a:t>
            </a:r>
            <a:r>
              <a:rPr xmlns:mc="http://schemas.openxmlformats.org/markup-compatibility/2006" xmlns:hp="http://schemas.haansoft.com/office/presentation/8.0" kumimoji="0" lang="en-US" altLang="ko-KR" sz="19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When you get a call from unfamiliar number, </a:t>
            </a:r>
            <a:r>
              <a:rPr xmlns:mc="http://schemas.openxmlformats.org/markup-compatibility/2006" xmlns:hp="http://schemas.haansoft.com/office/presentation/8.0" kumimoji="0" lang="en-US" altLang="ko-KR" sz="1900" b="1" i="0" u="sng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do not answer</a:t>
            </a:r>
            <a:endParaRPr xmlns:mc="http://schemas.openxmlformats.org/markup-compatibility/2006" xmlns:hp="http://schemas.haansoft.com/office/presentation/8.0" kumimoji="0" lang="en-US" altLang="ko-KR" sz="19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9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- If it is important, they will call you again or leave text messages</a:t>
            </a:r>
            <a:endParaRPr xmlns:mc="http://schemas.openxmlformats.org/markup-compatibility/2006" xmlns:hp="http://schemas.haansoft.com/office/presentation/8.0" kumimoji="0" lang="en-US" altLang="ko-KR" sz="19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ko-KR" sz="19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○</a:t>
            </a:r>
            <a:r>
              <a:rPr xmlns:mc="http://schemas.openxmlformats.org/markup-compatibility/2006" xmlns:hp="http://schemas.haansoft.com/office/presentation/8.0" kumimoji="0" lang="en-US" altLang="ko-KR" sz="19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Remember that </a:t>
            </a:r>
            <a:r>
              <a:rPr xmlns:mc="http://schemas.openxmlformats.org/markup-compatibility/2006" xmlns:hp="http://schemas.haansoft.com/office/presentation/8.0" kumimoji="0" lang="en-US" altLang="ko-KR" sz="1900" b="1" i="0" u="sng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Goverment Agencies or Financial Services will never ask you for your money or banking info </a:t>
            </a:r>
            <a:endParaRPr xmlns:mc="http://schemas.openxmlformats.org/markup-compatibility/2006" xmlns:hp="http://schemas.haansoft.com/office/presentation/8.0" kumimoji="0" lang="en-US" altLang="ko-KR" sz="1900" b="1" i="0" u="sng" strike="noStrike" kern="1200" cap="none" spc="0" normalizeH="0" baseline="0" mc:Ignorable="hp" hp:hslEmbossed="0">
              <a:solidFill>
                <a:srgbClr val="ff0000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14" name=""/>
          <p:cNvSpPr txBox="1"/>
          <p:nvPr/>
        </p:nvSpPr>
        <p:spPr>
          <a:xfrm>
            <a:off x="3813830" y="4661947"/>
            <a:ext cx="7757469" cy="1365473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ko-KR" sz="19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○</a:t>
            </a:r>
            <a:r>
              <a:rPr xmlns:mc="http://schemas.openxmlformats.org/markup-compatibility/2006" xmlns:hp="http://schemas.haansoft.com/office/presentation/8.0" kumimoji="0" lang="en-US" altLang="ko-KR" sz="19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Immediately call the police(112)</a:t>
            </a:r>
            <a:endParaRPr xmlns:mc="http://schemas.openxmlformats.org/markup-compatibility/2006" xmlns:hp="http://schemas.haansoft.com/office/presentation/8.0" kumimoji="0" lang="en-US" altLang="ko-KR" sz="19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9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- They will connect you with the financial crimes division, who can assist you with a Trasaction Cancellation Request</a:t>
            </a:r>
            <a:endParaRPr xmlns:mc="http://schemas.openxmlformats.org/markup-compatibility/2006" xmlns:hp="http://schemas.haansoft.com/office/presentation/8.0" kumimoji="0" lang="en-US" altLang="ko-KR" sz="19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cxnSp>
        <p:nvCxnSpPr>
          <p:cNvPr id="115" name=""/>
          <p:cNvCxnSpPr/>
          <p:nvPr/>
        </p:nvCxnSpPr>
        <p:spPr>
          <a:xfrm>
            <a:off x="431867" y="4032904"/>
            <a:ext cx="11339854" cy="360"/>
          </a:xfrm>
          <a:prstGeom prst="line">
            <a:avLst/>
          </a:prstGeom>
          <a:ln>
            <a:solidFill>
              <a:srgbClr val="2b2d63"/>
            </a:solidFill>
          </a:ln>
          <a:effectLst>
            <a:outerShdw blurRad="76200" dir="2700000" sy="-25000" kx="-1500000" algn="bl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7720"/>
            <a:ext cx="12191999" cy="8191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8" name="Rectangle 30"/>
          <p:cNvSpPr/>
          <p:nvPr/>
        </p:nvSpPr>
        <p:spPr>
          <a:xfrm>
            <a:off x="405114" y="1367384"/>
            <a:ext cx="11470510" cy="5288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algn="t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260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5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02-2 Smishing</a:t>
            </a:r>
            <a:endParaRPr lang="en-US" altLang="ko-KR" sz="45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1" name=""/>
          <p:cNvSpPr txBox="1"/>
          <p:nvPr/>
        </p:nvSpPr>
        <p:spPr>
          <a:xfrm>
            <a:off x="646129" y="1548449"/>
            <a:ext cx="5312393" cy="4659945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>
              <a:lnSpc>
                <a:spcPct val="150000"/>
              </a:lnSpc>
              <a:defRPr/>
            </a:pPr>
            <a:r>
              <a:rPr lang="en-US" altLang="ko-KR" sz="2500"/>
              <a:t> </a:t>
            </a:r>
            <a:r>
              <a:rPr lang="en-US" altLang="ko-KR" sz="2500" b="1"/>
              <a:t>Smishing :</a:t>
            </a:r>
            <a:r>
              <a:rPr lang="en-US" altLang="ko-KR" sz="2500"/>
              <a:t> </a:t>
            </a:r>
            <a:endParaRPr lang="en-US" altLang="ko-KR" sz="2500"/>
          </a:p>
          <a:p>
            <a:pPr>
              <a:lnSpc>
                <a:spcPct val="150000"/>
              </a:lnSpc>
              <a:defRPr/>
            </a:pPr>
            <a:r>
              <a:rPr lang="en-US" altLang="ko-KR" sz="2500"/>
              <a:t> - SMS+Phishing=Smishing</a:t>
            </a:r>
            <a:endParaRPr lang="en-US" altLang="ko-KR" sz="2500"/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ko-KR" sz="2500"/>
              <a:t> - </a:t>
            </a:r>
            <a:r>
              <a:rPr lang="en-US" altLang="ko-KR" sz="2500">
                <a:solidFill>
                  <a:schemeClr val="dk1"/>
                </a:solidFill>
              </a:rPr>
              <a:t>Smishing is a form of phishing in which the attacker sends a compelling text message to trick the victim into </a:t>
            </a:r>
            <a:r>
              <a:rPr lang="en-US" altLang="ko-KR" sz="2500" b="1">
                <a:solidFill>
                  <a:srgbClr val="0000ff"/>
                </a:solidFill>
              </a:rPr>
              <a:t>clicking a link</a:t>
            </a:r>
            <a:r>
              <a:rPr lang="en-US" altLang="ko-KR" sz="2500">
                <a:solidFill>
                  <a:schemeClr val="dk1"/>
                </a:solidFill>
              </a:rPr>
              <a:t> or installing a malicious app to steal their financial information. </a:t>
            </a:r>
            <a:endParaRPr lang="en-US" altLang="ko-KR" sz="2500">
              <a:solidFill>
                <a:schemeClr val="dk1"/>
              </a:solidFill>
            </a:endParaRPr>
          </a:p>
        </p:txBody>
      </p:sp>
      <p:pic>
        <p:nvPicPr>
          <p:cNvPr id="120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7062759" y="1758056"/>
            <a:ext cx="3625798" cy="4480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7720"/>
            <a:ext cx="12191999" cy="8191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8" name="Rectangle 30"/>
          <p:cNvSpPr/>
          <p:nvPr/>
        </p:nvSpPr>
        <p:spPr>
          <a:xfrm>
            <a:off x="405114" y="1367384"/>
            <a:ext cx="11470510" cy="5288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algn="t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260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5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02-1 Voice Phishing</a:t>
            </a:r>
            <a:endParaRPr lang="en-US" altLang="ko-KR" sz="45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1" name=""/>
          <p:cNvSpPr txBox="1"/>
          <p:nvPr/>
        </p:nvSpPr>
        <p:spPr>
          <a:xfrm>
            <a:off x="508655" y="2652172"/>
            <a:ext cx="2896774" cy="1003523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20000"/>
              </a:lnSpc>
              <a:defRPr/>
            </a:pPr>
            <a:r>
              <a:rPr lang="en-US" altLang="ko-KR" sz="2500" b="1"/>
              <a:t>How to </a:t>
            </a:r>
            <a:r>
              <a:rPr lang="en-US" altLang="ko-KR" sz="2500" b="1">
                <a:solidFill>
                  <a:srgbClr val="ff0000"/>
                </a:solidFill>
              </a:rPr>
              <a:t>prevent</a:t>
            </a:r>
            <a:r>
              <a:rPr lang="en-US" altLang="ko-KR" sz="2500" b="1"/>
              <a:t> </a:t>
            </a:r>
            <a:endParaRPr lang="en-US" altLang="ko-KR" sz="2500" b="1"/>
          </a:p>
          <a:p>
            <a:pPr>
              <a:lnSpc>
                <a:spcPct val="120000"/>
              </a:lnSpc>
              <a:defRPr/>
            </a:pPr>
            <a:r>
              <a:rPr lang="en-US" altLang="ko-KR" sz="2500" b="1"/>
              <a:t>Smishing</a:t>
            </a:r>
            <a:r>
              <a:rPr lang="en-US" altLang="ko-KR" sz="2500"/>
              <a:t> </a:t>
            </a:r>
            <a:endParaRPr lang="en-US" altLang="ko-KR" sz="2500"/>
          </a:p>
        </p:txBody>
      </p:sp>
      <p:sp>
        <p:nvSpPr>
          <p:cNvPr id="113" name=""/>
          <p:cNvSpPr txBox="1"/>
          <p:nvPr/>
        </p:nvSpPr>
        <p:spPr>
          <a:xfrm>
            <a:off x="3813830" y="2309272"/>
            <a:ext cx="7757469" cy="1670273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65000"/>
              </a:lnSpc>
              <a:defRPr/>
            </a:pPr>
            <a:r>
              <a:rPr lang="ko-KR" altLang="ko-KR" sz="2100">
                <a:solidFill>
                  <a:schemeClr val="dk1"/>
                </a:solidFill>
              </a:rPr>
              <a:t>○</a:t>
            </a:r>
            <a:r>
              <a:rPr lang="en-US" altLang="ko-KR" sz="2100">
                <a:solidFill>
                  <a:schemeClr val="dk1"/>
                </a:solidFill>
              </a:rPr>
              <a:t> To prevent smishing, strengthen the security settings of your mobile phone and make sure to check before clicking a URL even if the message is sent from someone you know.</a:t>
            </a:r>
            <a:endParaRPr lang="en-US" altLang="ko-KR" sz="2100">
              <a:solidFill>
                <a:schemeClr val="dk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7720"/>
            <a:ext cx="12191999" cy="8191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8" name="Rectangle 30"/>
          <p:cNvSpPr/>
          <p:nvPr/>
        </p:nvSpPr>
        <p:spPr>
          <a:xfrm>
            <a:off x="405114" y="1367384"/>
            <a:ext cx="11470510" cy="5288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algn="t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260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5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02-1 Voice Phishing Money Collector</a:t>
            </a:r>
            <a:endParaRPr lang="en-US" altLang="ko-KR" sz="45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pic>
        <p:nvPicPr>
          <p:cNvPr id="116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913408" y="3124200"/>
            <a:ext cx="3236161" cy="1943371"/>
          </a:xfrm>
          <a:prstGeom prst="rect">
            <a:avLst/>
          </a:prstGeom>
        </p:spPr>
      </p:pic>
      <p:pic>
        <p:nvPicPr>
          <p:cNvPr id="118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036127" y="2406485"/>
            <a:ext cx="2533569" cy="2916222"/>
          </a:xfrm>
          <a:prstGeom prst="rect">
            <a:avLst/>
          </a:prstGeom>
        </p:spPr>
      </p:pic>
      <p:sp>
        <p:nvSpPr>
          <p:cNvPr id="117" name=""/>
          <p:cNvSpPr txBox="1"/>
          <p:nvPr/>
        </p:nvSpPr>
        <p:spPr>
          <a:xfrm>
            <a:off x="702886" y="5249846"/>
            <a:ext cx="3623428" cy="1453848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defRPr/>
            </a:pPr>
            <a:r>
              <a:rPr lang="en-US" altLang="ko-KR"/>
              <a:t>Fake job</a:t>
            </a:r>
            <a:endParaRPr lang="en-US" altLang="ko-KR"/>
          </a:p>
          <a:p>
            <a:pPr algn="ctr">
              <a:defRPr/>
            </a:pPr>
            <a:r>
              <a:rPr lang="en-US" altLang="ko-KR"/>
              <a:t>(misleading job seekers with pharases like easy work, high salary, no need for facing customers) </a:t>
            </a:r>
            <a:endParaRPr lang="en-US" altLang="ko-KR"/>
          </a:p>
        </p:txBody>
      </p:sp>
      <p:sp>
        <p:nvSpPr>
          <p:cNvPr id="119" name=""/>
          <p:cNvSpPr txBox="1"/>
          <p:nvPr/>
        </p:nvSpPr>
        <p:spPr>
          <a:xfrm>
            <a:off x="4959285" y="5259665"/>
            <a:ext cx="2680747" cy="1177329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/>
              <a:t>△ Collecting accounts △ Collecting bonds </a:t>
            </a:r>
            <a:endParaRPr lang="en-US" altLang="ko-KR"/>
          </a:p>
          <a:p>
            <a:pPr>
              <a:defRPr/>
            </a:pPr>
            <a:r>
              <a:rPr lang="en-US" altLang="ko-KR"/>
              <a:t>△ Collecting loans </a:t>
            </a:r>
            <a:endParaRPr lang="en-US" altLang="ko-KR"/>
          </a:p>
          <a:p>
            <a:pPr>
              <a:defRPr/>
            </a:pPr>
            <a:r>
              <a:rPr lang="en-US" altLang="ko-KR"/>
              <a:t>△ Collecting cash</a:t>
            </a:r>
            <a:endParaRPr lang="en-US" altLang="ko-KR"/>
          </a:p>
        </p:txBody>
      </p:sp>
      <p:pic>
        <p:nvPicPr>
          <p:cNvPr id="120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8503615" y="2516334"/>
            <a:ext cx="2316576" cy="2817665"/>
          </a:xfrm>
          <a:prstGeom prst="rect">
            <a:avLst/>
          </a:prstGeom>
        </p:spPr>
      </p:pic>
      <p:sp>
        <p:nvSpPr>
          <p:cNvPr id="121" name=""/>
          <p:cNvSpPr txBox="1"/>
          <p:nvPr/>
        </p:nvSpPr>
        <p:spPr>
          <a:xfrm>
            <a:off x="8578784" y="5259665"/>
            <a:ext cx="2680748" cy="63440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Aiding and abetting fraud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11" name=""/>
          <p:cNvSpPr txBox="1"/>
          <p:nvPr/>
        </p:nvSpPr>
        <p:spPr>
          <a:xfrm>
            <a:off x="508655" y="1794922"/>
            <a:ext cx="10993024" cy="851123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sz="2500"/>
              <a:t>Phishing organizations steal personal information after opening a fake job search site, and </a:t>
            </a:r>
            <a:r>
              <a:rPr lang="en-US" altLang="ko-KR" sz="2500" b="1">
                <a:solidFill>
                  <a:srgbClr val="ff0000"/>
                </a:solidFill>
              </a:rPr>
              <a:t>use job seekers as voice phishing money collectors</a:t>
            </a:r>
            <a:endParaRPr lang="en-US" altLang="ko-KR" sz="2500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4440" r="14440"/>
          <a:stretch>
            <a:fillRect/>
          </a:stretch>
        </p:blipFill>
        <p:spPr>
          <a:xfrm>
            <a:off x="0" y="0"/>
            <a:ext cx="7124700" cy="6858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</p:pic>
      <p:sp>
        <p:nvSpPr>
          <p:cNvPr id="101" name="직사각형 100"/>
          <p:cNvSpPr/>
          <p:nvPr/>
        </p:nvSpPr>
        <p:spPr>
          <a:xfrm>
            <a:off x="0" y="0"/>
            <a:ext cx="7124700" cy="6872065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9" name="Rectangle 38"/>
          <p:cNvSpPr/>
          <p:nvPr/>
        </p:nvSpPr>
        <p:spPr>
          <a:xfrm>
            <a:off x="3411220" y="1779270"/>
            <a:ext cx="7493000" cy="2589530"/>
          </a:xfrm>
          <a:prstGeom prst="rect">
            <a:avLst/>
          </a:prstGeom>
          <a:solidFill>
            <a:srgbClr val="141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295900" y="4368800"/>
            <a:ext cx="5608320" cy="8977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" name="TextBox 101"/>
          <p:cNvSpPr txBox="1"/>
          <p:nvPr/>
        </p:nvSpPr>
        <p:spPr>
          <a:xfrm>
            <a:off x="6152732" y="2413204"/>
            <a:ext cx="4645672" cy="7281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0</a:t>
            </a:r>
            <a:r>
              <a:rPr lang="en-US" altLang="ko-KR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3</a:t>
            </a:r>
            <a:r>
              <a:rPr lang="en-US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.</a:t>
            </a:r>
            <a:r>
              <a:rPr lang="en-US" altLang="ko-KR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Drug Crimes</a:t>
            </a:r>
            <a:endParaRPr lang="en-US" altLang="ko-KR" sz="42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0" name="Rectangle 8"/>
          <p:cNvSpPr/>
          <p:nvPr/>
        </p:nvSpPr>
        <p:spPr>
          <a:xfrm>
            <a:off x="1020554" y="854075"/>
            <a:ext cx="10371346" cy="5149850"/>
          </a:xfrm>
          <a:prstGeom prst="rect">
            <a:avLst/>
          </a:prstGeom>
          <a:noFill/>
          <a:ln w="635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rgbClr val="141444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grpSp>
        <p:nvGrpSpPr>
          <p:cNvPr id="111" name="Group 17"/>
          <p:cNvGrpSpPr/>
          <p:nvPr/>
        </p:nvGrpSpPr>
        <p:grpSpPr>
          <a:xfrm rot="0">
            <a:off x="4638374" y="2292929"/>
            <a:ext cx="1319136" cy="1417692"/>
            <a:chOff x="529293" y="1738634"/>
            <a:chExt cx="1878148" cy="2018470"/>
          </a:xfrm>
          <a:solidFill>
            <a:schemeClr val="bg1"/>
          </a:solidFill>
        </p:grpSpPr>
        <p:sp>
          <p:nvSpPr>
            <p:cNvPr id="112" name="Freeform 1"/>
            <p:cNvSpPr>
              <a:spLocks noChangeArrowheads="1"/>
            </p:cNvSpPr>
            <p:nvPr/>
          </p:nvSpPr>
          <p:spPr>
            <a:xfrm>
              <a:off x="944862" y="1738634"/>
              <a:ext cx="1041614" cy="539698"/>
            </a:xfrm>
            <a:custGeom>
              <a:avLst/>
              <a:gdLst>
                <a:gd name="T0" fmla="*/ 426 w 853"/>
                <a:gd name="T1" fmla="*/ 0 h 440"/>
                <a:gd name="T2" fmla="*/ 85 w 853"/>
                <a:gd name="T3" fmla="*/ 142 h 440"/>
                <a:gd name="T4" fmla="*/ 0 w 853"/>
                <a:gd name="T5" fmla="*/ 312 h 440"/>
                <a:gd name="T6" fmla="*/ 104 w 853"/>
                <a:gd name="T7" fmla="*/ 439 h 440"/>
                <a:gd name="T8" fmla="*/ 114 w 853"/>
                <a:gd name="T9" fmla="*/ 432 h 440"/>
                <a:gd name="T10" fmla="*/ 178 w 853"/>
                <a:gd name="T11" fmla="*/ 395 h 440"/>
                <a:gd name="T12" fmla="*/ 318 w 853"/>
                <a:gd name="T13" fmla="*/ 349 h 440"/>
                <a:gd name="T14" fmla="*/ 313 w 853"/>
                <a:gd name="T15" fmla="*/ 268 h 440"/>
                <a:gd name="T16" fmla="*/ 426 w 853"/>
                <a:gd name="T17" fmla="*/ 213 h 440"/>
                <a:gd name="T18" fmla="*/ 540 w 853"/>
                <a:gd name="T19" fmla="*/ 268 h 440"/>
                <a:gd name="T20" fmla="*/ 534 w 853"/>
                <a:gd name="T21" fmla="*/ 348 h 440"/>
                <a:gd name="T22" fmla="*/ 678 w 853"/>
                <a:gd name="T23" fmla="*/ 395 h 440"/>
                <a:gd name="T24" fmla="*/ 742 w 853"/>
                <a:gd name="T25" fmla="*/ 431 h 440"/>
                <a:gd name="T26" fmla="*/ 749 w 853"/>
                <a:gd name="T27" fmla="*/ 438 h 440"/>
                <a:gd name="T28" fmla="*/ 852 w 853"/>
                <a:gd name="T29" fmla="*/ 312 h 440"/>
                <a:gd name="T30" fmla="*/ 767 w 853"/>
                <a:gd name="T31" fmla="*/ 142 h 440"/>
                <a:gd name="T32" fmla="*/ 426 w 853"/>
                <a:gd name="T33" fmla="*/ 0 h 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3" h="440">
                  <a:moveTo>
                    <a:pt x="426" y="0"/>
                  </a:moveTo>
                  <a:lnTo>
                    <a:pt x="85" y="142"/>
                  </a:lnTo>
                  <a:lnTo>
                    <a:pt x="0" y="312"/>
                  </a:lnTo>
                  <a:lnTo>
                    <a:pt x="104" y="439"/>
                  </a:lnTo>
                  <a:cubicBezTo>
                    <a:pt x="107" y="437"/>
                    <a:pt x="110" y="434"/>
                    <a:pt x="114" y="432"/>
                  </a:cubicBezTo>
                  <a:cubicBezTo>
                    <a:pt x="131" y="419"/>
                    <a:pt x="153" y="407"/>
                    <a:pt x="178" y="395"/>
                  </a:cubicBezTo>
                  <a:cubicBezTo>
                    <a:pt x="220" y="376"/>
                    <a:pt x="271" y="359"/>
                    <a:pt x="318" y="349"/>
                  </a:cubicBezTo>
                  <a:cubicBezTo>
                    <a:pt x="314" y="326"/>
                    <a:pt x="313" y="299"/>
                    <a:pt x="313" y="268"/>
                  </a:cubicBezTo>
                  <a:lnTo>
                    <a:pt x="426" y="213"/>
                  </a:lnTo>
                  <a:lnTo>
                    <a:pt x="540" y="268"/>
                  </a:lnTo>
                  <a:cubicBezTo>
                    <a:pt x="540" y="299"/>
                    <a:pt x="538" y="325"/>
                    <a:pt x="534" y="348"/>
                  </a:cubicBezTo>
                  <a:cubicBezTo>
                    <a:pt x="583" y="358"/>
                    <a:pt x="634" y="375"/>
                    <a:pt x="678" y="395"/>
                  </a:cubicBezTo>
                  <a:cubicBezTo>
                    <a:pt x="702" y="407"/>
                    <a:pt x="724" y="419"/>
                    <a:pt x="742" y="431"/>
                  </a:cubicBezTo>
                  <a:cubicBezTo>
                    <a:pt x="744" y="434"/>
                    <a:pt x="747" y="436"/>
                    <a:pt x="749" y="438"/>
                  </a:cubicBezTo>
                  <a:lnTo>
                    <a:pt x="852" y="312"/>
                  </a:lnTo>
                  <a:lnTo>
                    <a:pt x="767" y="142"/>
                  </a:lnTo>
                  <a:lnTo>
                    <a:pt x="42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3" name="Freeform 2"/>
            <p:cNvSpPr>
              <a:spLocks noChangeArrowheads="1"/>
            </p:cNvSpPr>
            <p:nvPr/>
          </p:nvSpPr>
          <p:spPr>
            <a:xfrm>
              <a:off x="1101373" y="2235156"/>
              <a:ext cx="728593" cy="205085"/>
            </a:xfrm>
            <a:custGeom>
              <a:avLst/>
              <a:gdLst>
                <a:gd name="T0" fmla="*/ 388 w 597"/>
                <a:gd name="T1" fmla="*/ 0 h 166"/>
                <a:gd name="T2" fmla="*/ 298 w 597"/>
                <a:gd name="T3" fmla="*/ 80 h 166"/>
                <a:gd name="T4" fmla="*/ 209 w 597"/>
                <a:gd name="T5" fmla="*/ 0 h 166"/>
                <a:gd name="T6" fmla="*/ 74 w 597"/>
                <a:gd name="T7" fmla="*/ 44 h 166"/>
                <a:gd name="T8" fmla="*/ 19 w 597"/>
                <a:gd name="T9" fmla="*/ 75 h 166"/>
                <a:gd name="T10" fmla="*/ 0 w 597"/>
                <a:gd name="T11" fmla="*/ 93 h 166"/>
                <a:gd name="T12" fmla="*/ 0 w 597"/>
                <a:gd name="T13" fmla="*/ 165 h 166"/>
                <a:gd name="T14" fmla="*/ 596 w 597"/>
                <a:gd name="T15" fmla="*/ 165 h 166"/>
                <a:gd name="T16" fmla="*/ 596 w 597"/>
                <a:gd name="T17" fmla="*/ 89 h 166"/>
                <a:gd name="T18" fmla="*/ 580 w 597"/>
                <a:gd name="T19" fmla="*/ 75 h 166"/>
                <a:gd name="T20" fmla="*/ 526 w 597"/>
                <a:gd name="T21" fmla="*/ 44 h 166"/>
                <a:gd name="T22" fmla="*/ 388 w 597"/>
                <a:gd name="T23" fmla="*/ 0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7" h="166">
                  <a:moveTo>
                    <a:pt x="388" y="0"/>
                  </a:moveTo>
                  <a:cubicBezTo>
                    <a:pt x="372" y="30"/>
                    <a:pt x="344" y="54"/>
                    <a:pt x="298" y="80"/>
                  </a:cubicBezTo>
                  <a:cubicBezTo>
                    <a:pt x="252" y="54"/>
                    <a:pt x="225" y="30"/>
                    <a:pt x="209" y="0"/>
                  </a:cubicBezTo>
                  <a:cubicBezTo>
                    <a:pt x="165" y="9"/>
                    <a:pt x="114" y="25"/>
                    <a:pt x="74" y="44"/>
                  </a:cubicBezTo>
                  <a:cubicBezTo>
                    <a:pt x="52" y="54"/>
                    <a:pt x="32" y="65"/>
                    <a:pt x="19" y="75"/>
                  </a:cubicBezTo>
                  <a:cubicBezTo>
                    <a:pt x="6" y="84"/>
                    <a:pt x="0" y="93"/>
                    <a:pt x="0" y="93"/>
                  </a:cubicBezTo>
                  <a:lnTo>
                    <a:pt x="0" y="165"/>
                  </a:lnTo>
                  <a:lnTo>
                    <a:pt x="596" y="165"/>
                  </a:lnTo>
                  <a:lnTo>
                    <a:pt x="596" y="89"/>
                  </a:lnTo>
                  <a:cubicBezTo>
                    <a:pt x="593" y="86"/>
                    <a:pt x="589" y="81"/>
                    <a:pt x="580" y="75"/>
                  </a:cubicBezTo>
                  <a:cubicBezTo>
                    <a:pt x="567" y="65"/>
                    <a:pt x="548" y="54"/>
                    <a:pt x="526" y="44"/>
                  </a:cubicBezTo>
                  <a:cubicBezTo>
                    <a:pt x="484" y="24"/>
                    <a:pt x="433" y="8"/>
                    <a:pt x="38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4" name="Freeform 3"/>
            <p:cNvSpPr>
              <a:spLocks noChangeArrowheads="1"/>
            </p:cNvSpPr>
            <p:nvPr/>
          </p:nvSpPr>
          <p:spPr>
            <a:xfrm>
              <a:off x="1500748" y="3136450"/>
              <a:ext cx="906693" cy="620654"/>
            </a:xfrm>
            <a:custGeom>
              <a:avLst/>
              <a:gdLst>
                <a:gd name="T0" fmla="*/ 277 w 739"/>
                <a:gd name="T1" fmla="*/ 0 h 509"/>
                <a:gd name="T2" fmla="*/ 93 w 739"/>
                <a:gd name="T3" fmla="*/ 342 h 509"/>
                <a:gd name="T4" fmla="*/ 0 w 739"/>
                <a:gd name="T5" fmla="*/ 227 h 509"/>
                <a:gd name="T6" fmla="*/ 0 w 739"/>
                <a:gd name="T7" fmla="*/ 508 h 509"/>
                <a:gd name="T8" fmla="*/ 157 w 739"/>
                <a:gd name="T9" fmla="*/ 508 h 509"/>
                <a:gd name="T10" fmla="*/ 156 w 739"/>
                <a:gd name="T11" fmla="*/ 377 h 509"/>
                <a:gd name="T12" fmla="*/ 383 w 739"/>
                <a:gd name="T13" fmla="*/ 377 h 509"/>
                <a:gd name="T14" fmla="*/ 383 w 739"/>
                <a:gd name="T15" fmla="*/ 508 h 509"/>
                <a:gd name="T16" fmla="*/ 738 w 739"/>
                <a:gd name="T17" fmla="*/ 508 h 509"/>
                <a:gd name="T18" fmla="*/ 679 w 739"/>
                <a:gd name="T19" fmla="*/ 279 h 509"/>
                <a:gd name="T20" fmla="*/ 540 w 739"/>
                <a:gd name="T21" fmla="*/ 83 h 509"/>
                <a:gd name="T22" fmla="*/ 488 w 739"/>
                <a:gd name="T23" fmla="*/ 210 h 509"/>
                <a:gd name="T24" fmla="*/ 346 w 739"/>
                <a:gd name="T25" fmla="*/ 153 h 509"/>
                <a:gd name="T26" fmla="*/ 398 w 739"/>
                <a:gd name="T27" fmla="*/ 26 h 509"/>
                <a:gd name="T28" fmla="*/ 277 w 739"/>
                <a:gd name="T29" fmla="*/ 0 h 5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9" h="509">
                  <a:moveTo>
                    <a:pt x="277" y="0"/>
                  </a:moveTo>
                  <a:lnTo>
                    <a:pt x="93" y="342"/>
                  </a:lnTo>
                  <a:lnTo>
                    <a:pt x="0" y="227"/>
                  </a:lnTo>
                  <a:lnTo>
                    <a:pt x="0" y="508"/>
                  </a:lnTo>
                  <a:lnTo>
                    <a:pt x="157" y="508"/>
                  </a:lnTo>
                  <a:lnTo>
                    <a:pt x="156" y="377"/>
                  </a:lnTo>
                  <a:lnTo>
                    <a:pt x="383" y="377"/>
                  </a:lnTo>
                  <a:lnTo>
                    <a:pt x="383" y="508"/>
                  </a:lnTo>
                  <a:lnTo>
                    <a:pt x="738" y="508"/>
                  </a:lnTo>
                  <a:lnTo>
                    <a:pt x="679" y="279"/>
                  </a:lnTo>
                  <a:cubicBezTo>
                    <a:pt x="658" y="198"/>
                    <a:pt x="608" y="129"/>
                    <a:pt x="540" y="83"/>
                  </a:cubicBezTo>
                  <a:lnTo>
                    <a:pt x="488" y="210"/>
                  </a:lnTo>
                  <a:lnTo>
                    <a:pt x="346" y="153"/>
                  </a:lnTo>
                  <a:lnTo>
                    <a:pt x="398" y="26"/>
                  </a:lnTo>
                  <a:lnTo>
                    <a:pt x="277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5" name="Freeform 4"/>
            <p:cNvSpPr>
              <a:spLocks noChangeArrowheads="1"/>
            </p:cNvSpPr>
            <p:nvPr/>
          </p:nvSpPr>
          <p:spPr>
            <a:xfrm>
              <a:off x="529293" y="3147242"/>
              <a:ext cx="906693" cy="609860"/>
            </a:xfrm>
            <a:custGeom>
              <a:avLst/>
              <a:gdLst>
                <a:gd name="T0" fmla="*/ 461 w 740"/>
                <a:gd name="T1" fmla="*/ 0 h 500"/>
                <a:gd name="T2" fmla="*/ 341 w 740"/>
                <a:gd name="T3" fmla="*/ 18 h 500"/>
                <a:gd name="T4" fmla="*/ 392 w 740"/>
                <a:gd name="T5" fmla="*/ 144 h 500"/>
                <a:gd name="T6" fmla="*/ 250 w 740"/>
                <a:gd name="T7" fmla="*/ 201 h 500"/>
                <a:gd name="T8" fmla="*/ 198 w 740"/>
                <a:gd name="T9" fmla="*/ 74 h 500"/>
                <a:gd name="T10" fmla="*/ 59 w 740"/>
                <a:gd name="T11" fmla="*/ 270 h 500"/>
                <a:gd name="T12" fmla="*/ 0 w 740"/>
                <a:gd name="T13" fmla="*/ 499 h 500"/>
                <a:gd name="T14" fmla="*/ 739 w 740"/>
                <a:gd name="T15" fmla="*/ 499 h 500"/>
                <a:gd name="T16" fmla="*/ 739 w 740"/>
                <a:gd name="T17" fmla="*/ 219 h 500"/>
                <a:gd name="T18" fmla="*/ 645 w 740"/>
                <a:gd name="T19" fmla="*/ 331 h 500"/>
                <a:gd name="T20" fmla="*/ 461 w 740"/>
                <a:gd name="T21" fmla="*/ 0 h 5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0" h="500">
                  <a:moveTo>
                    <a:pt x="461" y="0"/>
                  </a:moveTo>
                  <a:lnTo>
                    <a:pt x="341" y="18"/>
                  </a:lnTo>
                  <a:lnTo>
                    <a:pt x="392" y="144"/>
                  </a:lnTo>
                  <a:lnTo>
                    <a:pt x="250" y="201"/>
                  </a:lnTo>
                  <a:lnTo>
                    <a:pt x="198" y="74"/>
                  </a:lnTo>
                  <a:cubicBezTo>
                    <a:pt x="131" y="120"/>
                    <a:pt x="80" y="189"/>
                    <a:pt x="59" y="270"/>
                  </a:cubicBezTo>
                  <a:lnTo>
                    <a:pt x="0" y="499"/>
                  </a:lnTo>
                  <a:lnTo>
                    <a:pt x="739" y="499"/>
                  </a:lnTo>
                  <a:lnTo>
                    <a:pt x="739" y="219"/>
                  </a:lnTo>
                  <a:lnTo>
                    <a:pt x="645" y="331"/>
                  </a:lnTo>
                  <a:lnTo>
                    <a:pt x="461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6" name="Freeform 5"/>
            <p:cNvSpPr>
              <a:spLocks noChangeArrowheads="1"/>
            </p:cNvSpPr>
            <p:nvPr/>
          </p:nvSpPr>
          <p:spPr>
            <a:xfrm>
              <a:off x="1155343" y="3060893"/>
              <a:ext cx="626047" cy="383188"/>
            </a:xfrm>
            <a:custGeom>
              <a:avLst/>
              <a:gdLst>
                <a:gd name="T0" fmla="*/ 143 w 513"/>
                <a:gd name="T1" fmla="*/ 313 h 314"/>
                <a:gd name="T2" fmla="*/ 0 w 513"/>
                <a:gd name="T3" fmla="*/ 57 h 314"/>
                <a:gd name="T4" fmla="*/ 86 w 513"/>
                <a:gd name="T5" fmla="*/ 0 h 314"/>
                <a:gd name="T6" fmla="*/ 257 w 513"/>
                <a:gd name="T7" fmla="*/ 175 h 314"/>
                <a:gd name="T8" fmla="*/ 427 w 513"/>
                <a:gd name="T9" fmla="*/ 0 h 314"/>
                <a:gd name="T10" fmla="*/ 512 w 513"/>
                <a:gd name="T11" fmla="*/ 57 h 314"/>
                <a:gd name="T12" fmla="*/ 370 w 513"/>
                <a:gd name="T13" fmla="*/ 313 h 314"/>
                <a:gd name="T14" fmla="*/ 257 w 513"/>
                <a:gd name="T15" fmla="*/ 175 h 314"/>
                <a:gd name="T16" fmla="*/ 143 w 513"/>
                <a:gd name="T17" fmla="*/ 313 h 3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3" h="314">
                  <a:moveTo>
                    <a:pt x="143" y="313"/>
                  </a:moveTo>
                  <a:lnTo>
                    <a:pt x="0" y="57"/>
                  </a:lnTo>
                  <a:lnTo>
                    <a:pt x="86" y="0"/>
                  </a:lnTo>
                  <a:lnTo>
                    <a:pt x="257" y="175"/>
                  </a:lnTo>
                  <a:lnTo>
                    <a:pt x="427" y="0"/>
                  </a:lnTo>
                  <a:lnTo>
                    <a:pt x="512" y="57"/>
                  </a:lnTo>
                  <a:lnTo>
                    <a:pt x="370" y="313"/>
                  </a:lnTo>
                  <a:lnTo>
                    <a:pt x="257" y="175"/>
                  </a:lnTo>
                  <a:lnTo>
                    <a:pt x="143" y="3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7" name="Freeform 6"/>
            <p:cNvSpPr>
              <a:spLocks noChangeArrowheads="1"/>
            </p:cNvSpPr>
            <p:nvPr/>
          </p:nvSpPr>
          <p:spPr>
            <a:xfrm>
              <a:off x="1090578" y="2542781"/>
              <a:ext cx="750182" cy="485728"/>
            </a:xfrm>
            <a:custGeom>
              <a:avLst/>
              <a:gdLst>
                <a:gd name="T0" fmla="*/ 606 w 614"/>
                <a:gd name="T1" fmla="*/ 0 h 399"/>
                <a:gd name="T2" fmla="*/ 611 w 614"/>
                <a:gd name="T3" fmla="*/ 37 h 399"/>
                <a:gd name="T4" fmla="*/ 607 w 614"/>
                <a:gd name="T5" fmla="*/ 71 h 399"/>
                <a:gd name="T6" fmla="*/ 575 w 614"/>
                <a:gd name="T7" fmla="*/ 127 h 399"/>
                <a:gd name="T8" fmla="*/ 564 w 614"/>
                <a:gd name="T9" fmla="*/ 133 h 399"/>
                <a:gd name="T10" fmla="*/ 535 w 614"/>
                <a:gd name="T11" fmla="*/ 166 h 399"/>
                <a:gd name="T12" fmla="*/ 473 w 614"/>
                <a:gd name="T13" fmla="*/ 298 h 399"/>
                <a:gd name="T14" fmla="*/ 313 w 614"/>
                <a:gd name="T15" fmla="*/ 398 h 399"/>
                <a:gd name="T16" fmla="*/ 299 w 614"/>
                <a:gd name="T17" fmla="*/ 398 h 399"/>
                <a:gd name="T18" fmla="*/ 140 w 614"/>
                <a:gd name="T19" fmla="*/ 298 h 399"/>
                <a:gd name="T20" fmla="*/ 78 w 614"/>
                <a:gd name="T21" fmla="*/ 166 h 399"/>
                <a:gd name="T22" fmla="*/ 48 w 614"/>
                <a:gd name="T23" fmla="*/ 133 h 399"/>
                <a:gd name="T24" fmla="*/ 37 w 614"/>
                <a:gd name="T25" fmla="*/ 127 h 399"/>
                <a:gd name="T26" fmla="*/ 5 w 614"/>
                <a:gd name="T27" fmla="*/ 71 h 399"/>
                <a:gd name="T28" fmla="*/ 1 w 614"/>
                <a:gd name="T29" fmla="*/ 37 h 399"/>
                <a:gd name="T30" fmla="*/ 6 w 614"/>
                <a:gd name="T31" fmla="*/ 0 h 399"/>
                <a:gd name="T32" fmla="*/ 606 w 614"/>
                <a:gd name="T33" fmla="*/ 0 h 3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4" h="399">
                  <a:moveTo>
                    <a:pt x="606" y="0"/>
                  </a:moveTo>
                  <a:cubicBezTo>
                    <a:pt x="611" y="12"/>
                    <a:pt x="613" y="24"/>
                    <a:pt x="611" y="37"/>
                  </a:cubicBezTo>
                  <a:lnTo>
                    <a:pt x="607" y="71"/>
                  </a:lnTo>
                  <a:cubicBezTo>
                    <a:pt x="605" y="94"/>
                    <a:pt x="595" y="115"/>
                    <a:pt x="575" y="127"/>
                  </a:cubicBezTo>
                  <a:lnTo>
                    <a:pt x="564" y="133"/>
                  </a:lnTo>
                  <a:cubicBezTo>
                    <a:pt x="551" y="141"/>
                    <a:pt x="541" y="152"/>
                    <a:pt x="535" y="166"/>
                  </a:cubicBezTo>
                  <a:lnTo>
                    <a:pt x="473" y="298"/>
                  </a:lnTo>
                  <a:cubicBezTo>
                    <a:pt x="444" y="359"/>
                    <a:pt x="382" y="398"/>
                    <a:pt x="313" y="398"/>
                  </a:cubicBezTo>
                  <a:lnTo>
                    <a:pt x="299" y="398"/>
                  </a:lnTo>
                  <a:cubicBezTo>
                    <a:pt x="231" y="398"/>
                    <a:pt x="169" y="359"/>
                    <a:pt x="140" y="298"/>
                  </a:cubicBezTo>
                  <a:lnTo>
                    <a:pt x="78" y="166"/>
                  </a:lnTo>
                  <a:cubicBezTo>
                    <a:pt x="71" y="152"/>
                    <a:pt x="61" y="141"/>
                    <a:pt x="48" y="133"/>
                  </a:cubicBezTo>
                  <a:lnTo>
                    <a:pt x="37" y="127"/>
                  </a:lnTo>
                  <a:cubicBezTo>
                    <a:pt x="17" y="115"/>
                    <a:pt x="8" y="94"/>
                    <a:pt x="5" y="71"/>
                  </a:cubicBezTo>
                  <a:lnTo>
                    <a:pt x="1" y="37"/>
                  </a:lnTo>
                  <a:cubicBezTo>
                    <a:pt x="0" y="24"/>
                    <a:pt x="2" y="12"/>
                    <a:pt x="6" y="0"/>
                  </a:cubicBezTo>
                  <a:lnTo>
                    <a:pt x="60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med" mc:Ignorable="p14" p14:dur="1600">
        <p:blinds dir="vert"/>
      </p:transition>
    </mc:Choice>
    <mc:Fallback>
      <p:transition xmlns:mc="http://schemas.openxmlformats.org/markup-compatibility/2006" xmlns:hp="http://schemas.haansoft.com/office/presentation/8.0" spd="med" mc:Ignorable="hp" hp:hslDur="1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6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51" grpId="1" animBg="1"/>
    </p:bldLst>
  </p:timing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7720"/>
            <a:ext cx="12191999" cy="8191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8" name="Rectangle 30"/>
          <p:cNvSpPr/>
          <p:nvPr/>
        </p:nvSpPr>
        <p:spPr>
          <a:xfrm>
            <a:off x="405114" y="1367384"/>
            <a:ext cx="11470510" cy="5288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algn="t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260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5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03. Drug Crimes</a:t>
            </a:r>
            <a:endParaRPr lang="en-US" altLang="ko-KR" sz="45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0" name=""/>
          <p:cNvSpPr txBox="1"/>
          <p:nvPr/>
        </p:nvSpPr>
        <p:spPr>
          <a:xfrm>
            <a:off x="865791" y="4186090"/>
            <a:ext cx="10634615" cy="215565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Having drugs, antipsychotic drugs, and cannabis is illegal and is punishable as a crime. Drugs are </a:t>
            </a:r>
            <a:r>
              <a:rPr xmlns:mc="http://schemas.openxmlformats.org/markup-compatibility/2006" xmlns:hp="http://schemas.haansoft.com/office/presentation/8.0" kumimoji="0" lang="en-US" altLang="ko-KR" sz="2300" b="1" i="0" u="sng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not only</a:t>
            </a:r>
            <a:r>
              <a:rPr xmlns:mc="http://schemas.openxmlformats.org/markup-compatibility/2006" xmlns:hp="http://schemas.haansoft.com/office/presentation/8.0" kumimoji="0" lang="en-US" altLang="ko-KR" sz="2300" b="0" i="0" u="sng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2300" b="1" i="0" u="sng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had, sold, purchased, cultivated, sterilized</a:t>
            </a:r>
            <a:r>
              <a:rPr xmlns:mc="http://schemas.openxmlformats.org/markup-compatibility/2006" xmlns:hp="http://schemas.haansoft.com/office/presentation/8.0" kumimoji="0" lang="en-US" altLang="ko-KR" sz="2300" b="0" i="0" u="sng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, </a:t>
            </a:r>
            <a:r>
              <a:rPr xmlns:mc="http://schemas.openxmlformats.org/markup-compatibility/2006" xmlns:hp="http://schemas.haansoft.com/office/presentation/8.0" kumimoji="0" lang="en-US" altLang="ko-KR" sz="2300" b="1" i="0" u="sng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but also the fact of possessing drugs</a:t>
            </a:r>
            <a:r>
              <a: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is a criminal.</a:t>
            </a:r>
            <a:endPara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ctr" defTabSz="914400" rtl="0" eaLnBrk="1" latinLnBrk="1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300" b="1" i="0" u="none" strike="noStrike" kern="1200" cap="none" spc="0" normalizeH="0" baseline="0" mc:Ignorable="hp" hp:hslEmbossed="0">
                <a:solidFill>
                  <a:srgbClr val="0000ff"/>
                </a:solidFill>
                <a:latin typeface="맑은 고딕"/>
                <a:ea typeface="맑은 고딕"/>
                <a:cs typeface="맑은 고딕"/>
              </a:rPr>
              <a:t>Never possess or transport drugs!</a:t>
            </a:r>
            <a:endParaRPr xmlns:mc="http://schemas.openxmlformats.org/markup-compatibility/2006" xmlns:hp="http://schemas.haansoft.com/office/presentation/8.0" kumimoji="0" lang="en-US" altLang="ko-KR" sz="2300" b="1" i="0" u="none" strike="noStrike" kern="1200" cap="none" spc="0" normalizeH="0" baseline="0" mc:Ignorable="hp" hp:hslEmbossed="0">
              <a:solidFill>
                <a:srgbClr val="0000ff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11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61628" y="1452337"/>
            <a:ext cx="3247196" cy="2199547"/>
          </a:xfrm>
          <a:prstGeom prst="rect">
            <a:avLst/>
          </a:prstGeom>
        </p:spPr>
      </p:pic>
      <p:pic>
        <p:nvPicPr>
          <p:cNvPr id="112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910587" y="1467738"/>
            <a:ext cx="2469022" cy="2205188"/>
          </a:xfrm>
          <a:prstGeom prst="rect">
            <a:avLst/>
          </a:prstGeom>
        </p:spPr>
      </p:pic>
      <p:pic>
        <p:nvPicPr>
          <p:cNvPr id="113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7970140" y="1443479"/>
            <a:ext cx="3359724" cy="2256265"/>
          </a:xfrm>
          <a:prstGeom prst="rect">
            <a:avLst/>
          </a:prstGeom>
        </p:spPr>
      </p:pic>
      <p:sp>
        <p:nvSpPr>
          <p:cNvPr id="114" name=""/>
          <p:cNvSpPr txBox="1"/>
          <p:nvPr/>
        </p:nvSpPr>
        <p:spPr>
          <a:xfrm>
            <a:off x="1669820" y="3798413"/>
            <a:ext cx="2395980" cy="362107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b="1"/>
              <a:t>Methamphetmine</a:t>
            </a:r>
            <a:endParaRPr lang="en-US" altLang="ko-KR" b="1"/>
          </a:p>
        </p:txBody>
      </p:sp>
      <p:sp>
        <p:nvSpPr>
          <p:cNvPr id="115" name=""/>
          <p:cNvSpPr txBox="1"/>
          <p:nvPr/>
        </p:nvSpPr>
        <p:spPr>
          <a:xfrm>
            <a:off x="5832245" y="3798413"/>
            <a:ext cx="913222" cy="362107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Yaba</a:t>
            </a:r>
            <a:endPara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16" name=""/>
          <p:cNvSpPr txBox="1"/>
          <p:nvPr/>
        </p:nvSpPr>
        <p:spPr>
          <a:xfrm>
            <a:off x="9118370" y="3798413"/>
            <a:ext cx="1237270" cy="362107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Cannabis</a:t>
            </a:r>
            <a:endPara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2220" b="2220"/>
          <a:stretch>
            <a:fillRect/>
          </a:stretch>
        </p:blipFill>
        <p:spPr>
          <a:xfrm>
            <a:off x="0" y="0"/>
            <a:ext cx="7124700" cy="6858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</p:pic>
      <p:sp>
        <p:nvSpPr>
          <p:cNvPr id="101" name="직사각형 100"/>
          <p:cNvSpPr/>
          <p:nvPr/>
        </p:nvSpPr>
        <p:spPr>
          <a:xfrm>
            <a:off x="0" y="-14064"/>
            <a:ext cx="7124700" cy="6872065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9" name="Rectangle 38"/>
          <p:cNvSpPr/>
          <p:nvPr/>
        </p:nvSpPr>
        <p:spPr>
          <a:xfrm>
            <a:off x="3411220" y="1779270"/>
            <a:ext cx="7493000" cy="2589530"/>
          </a:xfrm>
          <a:prstGeom prst="rect">
            <a:avLst/>
          </a:prstGeom>
          <a:solidFill>
            <a:srgbClr val="141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295900" y="4368800"/>
            <a:ext cx="5608320" cy="8977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" name="TextBox 101"/>
          <p:cNvSpPr txBox="1"/>
          <p:nvPr/>
        </p:nvSpPr>
        <p:spPr>
          <a:xfrm>
            <a:off x="6152732" y="2413204"/>
            <a:ext cx="4645672" cy="7281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0</a:t>
            </a:r>
            <a:r>
              <a:rPr lang="en-US" altLang="ko-KR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4</a:t>
            </a:r>
            <a:r>
              <a:rPr lang="en-US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.</a:t>
            </a:r>
            <a:r>
              <a:rPr lang="en-US" altLang="ko-KR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Gambling</a:t>
            </a:r>
            <a:endParaRPr lang="en-US" altLang="ko-KR" sz="42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6043531" y="4599279"/>
            <a:ext cx="3841021" cy="256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altLang="ko-KR" sz="1100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0" name="Rectangle 8"/>
          <p:cNvSpPr/>
          <p:nvPr/>
        </p:nvSpPr>
        <p:spPr>
          <a:xfrm>
            <a:off x="1020554" y="854075"/>
            <a:ext cx="10371346" cy="5149850"/>
          </a:xfrm>
          <a:prstGeom prst="rect">
            <a:avLst/>
          </a:prstGeom>
          <a:noFill/>
          <a:ln w="635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rgbClr val="141444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grpSp>
        <p:nvGrpSpPr>
          <p:cNvPr id="111" name="Group 17"/>
          <p:cNvGrpSpPr/>
          <p:nvPr/>
        </p:nvGrpSpPr>
        <p:grpSpPr>
          <a:xfrm rot="0">
            <a:off x="4638374" y="2292929"/>
            <a:ext cx="1319136" cy="1417692"/>
            <a:chOff x="529293" y="1738634"/>
            <a:chExt cx="1878148" cy="2018470"/>
          </a:xfrm>
          <a:solidFill>
            <a:schemeClr val="bg1"/>
          </a:solidFill>
        </p:grpSpPr>
        <p:sp>
          <p:nvSpPr>
            <p:cNvPr id="112" name="Freeform 1"/>
            <p:cNvSpPr>
              <a:spLocks noChangeArrowheads="1"/>
            </p:cNvSpPr>
            <p:nvPr/>
          </p:nvSpPr>
          <p:spPr>
            <a:xfrm>
              <a:off x="944862" y="1738634"/>
              <a:ext cx="1041614" cy="539698"/>
            </a:xfrm>
            <a:custGeom>
              <a:avLst/>
              <a:gdLst>
                <a:gd name="T0" fmla="*/ 426 w 853"/>
                <a:gd name="T1" fmla="*/ 0 h 440"/>
                <a:gd name="T2" fmla="*/ 85 w 853"/>
                <a:gd name="T3" fmla="*/ 142 h 440"/>
                <a:gd name="T4" fmla="*/ 0 w 853"/>
                <a:gd name="T5" fmla="*/ 312 h 440"/>
                <a:gd name="T6" fmla="*/ 104 w 853"/>
                <a:gd name="T7" fmla="*/ 439 h 440"/>
                <a:gd name="T8" fmla="*/ 114 w 853"/>
                <a:gd name="T9" fmla="*/ 432 h 440"/>
                <a:gd name="T10" fmla="*/ 178 w 853"/>
                <a:gd name="T11" fmla="*/ 395 h 440"/>
                <a:gd name="T12" fmla="*/ 318 w 853"/>
                <a:gd name="T13" fmla="*/ 349 h 440"/>
                <a:gd name="T14" fmla="*/ 313 w 853"/>
                <a:gd name="T15" fmla="*/ 268 h 440"/>
                <a:gd name="T16" fmla="*/ 426 w 853"/>
                <a:gd name="T17" fmla="*/ 213 h 440"/>
                <a:gd name="T18" fmla="*/ 540 w 853"/>
                <a:gd name="T19" fmla="*/ 268 h 440"/>
                <a:gd name="T20" fmla="*/ 534 w 853"/>
                <a:gd name="T21" fmla="*/ 348 h 440"/>
                <a:gd name="T22" fmla="*/ 678 w 853"/>
                <a:gd name="T23" fmla="*/ 395 h 440"/>
                <a:gd name="T24" fmla="*/ 742 w 853"/>
                <a:gd name="T25" fmla="*/ 431 h 440"/>
                <a:gd name="T26" fmla="*/ 749 w 853"/>
                <a:gd name="T27" fmla="*/ 438 h 440"/>
                <a:gd name="T28" fmla="*/ 852 w 853"/>
                <a:gd name="T29" fmla="*/ 312 h 440"/>
                <a:gd name="T30" fmla="*/ 767 w 853"/>
                <a:gd name="T31" fmla="*/ 142 h 440"/>
                <a:gd name="T32" fmla="*/ 426 w 853"/>
                <a:gd name="T33" fmla="*/ 0 h 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3" h="440">
                  <a:moveTo>
                    <a:pt x="426" y="0"/>
                  </a:moveTo>
                  <a:lnTo>
                    <a:pt x="85" y="142"/>
                  </a:lnTo>
                  <a:lnTo>
                    <a:pt x="0" y="312"/>
                  </a:lnTo>
                  <a:lnTo>
                    <a:pt x="104" y="439"/>
                  </a:lnTo>
                  <a:cubicBezTo>
                    <a:pt x="107" y="437"/>
                    <a:pt x="110" y="434"/>
                    <a:pt x="114" y="432"/>
                  </a:cubicBezTo>
                  <a:cubicBezTo>
                    <a:pt x="131" y="419"/>
                    <a:pt x="153" y="407"/>
                    <a:pt x="178" y="395"/>
                  </a:cubicBezTo>
                  <a:cubicBezTo>
                    <a:pt x="220" y="376"/>
                    <a:pt x="271" y="359"/>
                    <a:pt x="318" y="349"/>
                  </a:cubicBezTo>
                  <a:cubicBezTo>
                    <a:pt x="314" y="326"/>
                    <a:pt x="313" y="299"/>
                    <a:pt x="313" y="268"/>
                  </a:cubicBezTo>
                  <a:lnTo>
                    <a:pt x="426" y="213"/>
                  </a:lnTo>
                  <a:lnTo>
                    <a:pt x="540" y="268"/>
                  </a:lnTo>
                  <a:cubicBezTo>
                    <a:pt x="540" y="299"/>
                    <a:pt x="538" y="325"/>
                    <a:pt x="534" y="348"/>
                  </a:cubicBezTo>
                  <a:cubicBezTo>
                    <a:pt x="583" y="358"/>
                    <a:pt x="634" y="375"/>
                    <a:pt x="678" y="395"/>
                  </a:cubicBezTo>
                  <a:cubicBezTo>
                    <a:pt x="702" y="407"/>
                    <a:pt x="724" y="419"/>
                    <a:pt x="742" y="431"/>
                  </a:cubicBezTo>
                  <a:cubicBezTo>
                    <a:pt x="744" y="434"/>
                    <a:pt x="747" y="436"/>
                    <a:pt x="749" y="438"/>
                  </a:cubicBezTo>
                  <a:lnTo>
                    <a:pt x="852" y="312"/>
                  </a:lnTo>
                  <a:lnTo>
                    <a:pt x="767" y="142"/>
                  </a:lnTo>
                  <a:lnTo>
                    <a:pt x="42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3" name="Freeform 2"/>
            <p:cNvSpPr>
              <a:spLocks noChangeArrowheads="1"/>
            </p:cNvSpPr>
            <p:nvPr/>
          </p:nvSpPr>
          <p:spPr>
            <a:xfrm>
              <a:off x="1101373" y="2235156"/>
              <a:ext cx="728593" cy="205085"/>
            </a:xfrm>
            <a:custGeom>
              <a:avLst/>
              <a:gdLst>
                <a:gd name="T0" fmla="*/ 388 w 597"/>
                <a:gd name="T1" fmla="*/ 0 h 166"/>
                <a:gd name="T2" fmla="*/ 298 w 597"/>
                <a:gd name="T3" fmla="*/ 80 h 166"/>
                <a:gd name="T4" fmla="*/ 209 w 597"/>
                <a:gd name="T5" fmla="*/ 0 h 166"/>
                <a:gd name="T6" fmla="*/ 74 w 597"/>
                <a:gd name="T7" fmla="*/ 44 h 166"/>
                <a:gd name="T8" fmla="*/ 19 w 597"/>
                <a:gd name="T9" fmla="*/ 75 h 166"/>
                <a:gd name="T10" fmla="*/ 0 w 597"/>
                <a:gd name="T11" fmla="*/ 93 h 166"/>
                <a:gd name="T12" fmla="*/ 0 w 597"/>
                <a:gd name="T13" fmla="*/ 165 h 166"/>
                <a:gd name="T14" fmla="*/ 596 w 597"/>
                <a:gd name="T15" fmla="*/ 165 h 166"/>
                <a:gd name="T16" fmla="*/ 596 w 597"/>
                <a:gd name="T17" fmla="*/ 89 h 166"/>
                <a:gd name="T18" fmla="*/ 580 w 597"/>
                <a:gd name="T19" fmla="*/ 75 h 166"/>
                <a:gd name="T20" fmla="*/ 526 w 597"/>
                <a:gd name="T21" fmla="*/ 44 h 166"/>
                <a:gd name="T22" fmla="*/ 388 w 597"/>
                <a:gd name="T23" fmla="*/ 0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7" h="166">
                  <a:moveTo>
                    <a:pt x="388" y="0"/>
                  </a:moveTo>
                  <a:cubicBezTo>
                    <a:pt x="372" y="30"/>
                    <a:pt x="344" y="54"/>
                    <a:pt x="298" y="80"/>
                  </a:cubicBezTo>
                  <a:cubicBezTo>
                    <a:pt x="252" y="54"/>
                    <a:pt x="225" y="30"/>
                    <a:pt x="209" y="0"/>
                  </a:cubicBezTo>
                  <a:cubicBezTo>
                    <a:pt x="165" y="9"/>
                    <a:pt x="114" y="25"/>
                    <a:pt x="74" y="44"/>
                  </a:cubicBezTo>
                  <a:cubicBezTo>
                    <a:pt x="52" y="54"/>
                    <a:pt x="32" y="65"/>
                    <a:pt x="19" y="75"/>
                  </a:cubicBezTo>
                  <a:cubicBezTo>
                    <a:pt x="6" y="84"/>
                    <a:pt x="0" y="93"/>
                    <a:pt x="0" y="93"/>
                  </a:cubicBezTo>
                  <a:lnTo>
                    <a:pt x="0" y="165"/>
                  </a:lnTo>
                  <a:lnTo>
                    <a:pt x="596" y="165"/>
                  </a:lnTo>
                  <a:lnTo>
                    <a:pt x="596" y="89"/>
                  </a:lnTo>
                  <a:cubicBezTo>
                    <a:pt x="593" y="86"/>
                    <a:pt x="589" y="81"/>
                    <a:pt x="580" y="75"/>
                  </a:cubicBezTo>
                  <a:cubicBezTo>
                    <a:pt x="567" y="65"/>
                    <a:pt x="548" y="54"/>
                    <a:pt x="526" y="44"/>
                  </a:cubicBezTo>
                  <a:cubicBezTo>
                    <a:pt x="484" y="24"/>
                    <a:pt x="433" y="8"/>
                    <a:pt x="38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4" name="Freeform 3"/>
            <p:cNvSpPr>
              <a:spLocks noChangeArrowheads="1"/>
            </p:cNvSpPr>
            <p:nvPr/>
          </p:nvSpPr>
          <p:spPr>
            <a:xfrm>
              <a:off x="1500748" y="3136450"/>
              <a:ext cx="906693" cy="620654"/>
            </a:xfrm>
            <a:custGeom>
              <a:avLst/>
              <a:gdLst>
                <a:gd name="T0" fmla="*/ 277 w 739"/>
                <a:gd name="T1" fmla="*/ 0 h 509"/>
                <a:gd name="T2" fmla="*/ 93 w 739"/>
                <a:gd name="T3" fmla="*/ 342 h 509"/>
                <a:gd name="T4" fmla="*/ 0 w 739"/>
                <a:gd name="T5" fmla="*/ 227 h 509"/>
                <a:gd name="T6" fmla="*/ 0 w 739"/>
                <a:gd name="T7" fmla="*/ 508 h 509"/>
                <a:gd name="T8" fmla="*/ 157 w 739"/>
                <a:gd name="T9" fmla="*/ 508 h 509"/>
                <a:gd name="T10" fmla="*/ 156 w 739"/>
                <a:gd name="T11" fmla="*/ 377 h 509"/>
                <a:gd name="T12" fmla="*/ 383 w 739"/>
                <a:gd name="T13" fmla="*/ 377 h 509"/>
                <a:gd name="T14" fmla="*/ 383 w 739"/>
                <a:gd name="T15" fmla="*/ 508 h 509"/>
                <a:gd name="T16" fmla="*/ 738 w 739"/>
                <a:gd name="T17" fmla="*/ 508 h 509"/>
                <a:gd name="T18" fmla="*/ 679 w 739"/>
                <a:gd name="T19" fmla="*/ 279 h 509"/>
                <a:gd name="T20" fmla="*/ 540 w 739"/>
                <a:gd name="T21" fmla="*/ 83 h 509"/>
                <a:gd name="T22" fmla="*/ 488 w 739"/>
                <a:gd name="T23" fmla="*/ 210 h 509"/>
                <a:gd name="T24" fmla="*/ 346 w 739"/>
                <a:gd name="T25" fmla="*/ 153 h 509"/>
                <a:gd name="T26" fmla="*/ 398 w 739"/>
                <a:gd name="T27" fmla="*/ 26 h 509"/>
                <a:gd name="T28" fmla="*/ 277 w 739"/>
                <a:gd name="T29" fmla="*/ 0 h 5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9" h="509">
                  <a:moveTo>
                    <a:pt x="277" y="0"/>
                  </a:moveTo>
                  <a:lnTo>
                    <a:pt x="93" y="342"/>
                  </a:lnTo>
                  <a:lnTo>
                    <a:pt x="0" y="227"/>
                  </a:lnTo>
                  <a:lnTo>
                    <a:pt x="0" y="508"/>
                  </a:lnTo>
                  <a:lnTo>
                    <a:pt x="157" y="508"/>
                  </a:lnTo>
                  <a:lnTo>
                    <a:pt x="156" y="377"/>
                  </a:lnTo>
                  <a:lnTo>
                    <a:pt x="383" y="377"/>
                  </a:lnTo>
                  <a:lnTo>
                    <a:pt x="383" y="508"/>
                  </a:lnTo>
                  <a:lnTo>
                    <a:pt x="738" y="508"/>
                  </a:lnTo>
                  <a:lnTo>
                    <a:pt x="679" y="279"/>
                  </a:lnTo>
                  <a:cubicBezTo>
                    <a:pt x="658" y="198"/>
                    <a:pt x="608" y="129"/>
                    <a:pt x="540" y="83"/>
                  </a:cubicBezTo>
                  <a:lnTo>
                    <a:pt x="488" y="210"/>
                  </a:lnTo>
                  <a:lnTo>
                    <a:pt x="346" y="153"/>
                  </a:lnTo>
                  <a:lnTo>
                    <a:pt x="398" y="26"/>
                  </a:lnTo>
                  <a:lnTo>
                    <a:pt x="277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5" name="Freeform 4"/>
            <p:cNvSpPr>
              <a:spLocks noChangeArrowheads="1"/>
            </p:cNvSpPr>
            <p:nvPr/>
          </p:nvSpPr>
          <p:spPr>
            <a:xfrm>
              <a:off x="529293" y="3147242"/>
              <a:ext cx="906693" cy="609860"/>
            </a:xfrm>
            <a:custGeom>
              <a:avLst/>
              <a:gdLst>
                <a:gd name="T0" fmla="*/ 461 w 740"/>
                <a:gd name="T1" fmla="*/ 0 h 500"/>
                <a:gd name="T2" fmla="*/ 341 w 740"/>
                <a:gd name="T3" fmla="*/ 18 h 500"/>
                <a:gd name="T4" fmla="*/ 392 w 740"/>
                <a:gd name="T5" fmla="*/ 144 h 500"/>
                <a:gd name="T6" fmla="*/ 250 w 740"/>
                <a:gd name="T7" fmla="*/ 201 h 500"/>
                <a:gd name="T8" fmla="*/ 198 w 740"/>
                <a:gd name="T9" fmla="*/ 74 h 500"/>
                <a:gd name="T10" fmla="*/ 59 w 740"/>
                <a:gd name="T11" fmla="*/ 270 h 500"/>
                <a:gd name="T12" fmla="*/ 0 w 740"/>
                <a:gd name="T13" fmla="*/ 499 h 500"/>
                <a:gd name="T14" fmla="*/ 739 w 740"/>
                <a:gd name="T15" fmla="*/ 499 h 500"/>
                <a:gd name="T16" fmla="*/ 739 w 740"/>
                <a:gd name="T17" fmla="*/ 219 h 500"/>
                <a:gd name="T18" fmla="*/ 645 w 740"/>
                <a:gd name="T19" fmla="*/ 331 h 500"/>
                <a:gd name="T20" fmla="*/ 461 w 740"/>
                <a:gd name="T21" fmla="*/ 0 h 5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0" h="500">
                  <a:moveTo>
                    <a:pt x="461" y="0"/>
                  </a:moveTo>
                  <a:lnTo>
                    <a:pt x="341" y="18"/>
                  </a:lnTo>
                  <a:lnTo>
                    <a:pt x="392" y="144"/>
                  </a:lnTo>
                  <a:lnTo>
                    <a:pt x="250" y="201"/>
                  </a:lnTo>
                  <a:lnTo>
                    <a:pt x="198" y="74"/>
                  </a:lnTo>
                  <a:cubicBezTo>
                    <a:pt x="131" y="120"/>
                    <a:pt x="80" y="189"/>
                    <a:pt x="59" y="270"/>
                  </a:cubicBezTo>
                  <a:lnTo>
                    <a:pt x="0" y="499"/>
                  </a:lnTo>
                  <a:lnTo>
                    <a:pt x="739" y="499"/>
                  </a:lnTo>
                  <a:lnTo>
                    <a:pt x="739" y="219"/>
                  </a:lnTo>
                  <a:lnTo>
                    <a:pt x="645" y="331"/>
                  </a:lnTo>
                  <a:lnTo>
                    <a:pt x="461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6" name="Freeform 5"/>
            <p:cNvSpPr>
              <a:spLocks noChangeArrowheads="1"/>
            </p:cNvSpPr>
            <p:nvPr/>
          </p:nvSpPr>
          <p:spPr>
            <a:xfrm>
              <a:off x="1155343" y="3060893"/>
              <a:ext cx="626047" cy="383188"/>
            </a:xfrm>
            <a:custGeom>
              <a:avLst/>
              <a:gdLst>
                <a:gd name="T0" fmla="*/ 143 w 513"/>
                <a:gd name="T1" fmla="*/ 313 h 314"/>
                <a:gd name="T2" fmla="*/ 0 w 513"/>
                <a:gd name="T3" fmla="*/ 57 h 314"/>
                <a:gd name="T4" fmla="*/ 86 w 513"/>
                <a:gd name="T5" fmla="*/ 0 h 314"/>
                <a:gd name="T6" fmla="*/ 257 w 513"/>
                <a:gd name="T7" fmla="*/ 175 h 314"/>
                <a:gd name="T8" fmla="*/ 427 w 513"/>
                <a:gd name="T9" fmla="*/ 0 h 314"/>
                <a:gd name="T10" fmla="*/ 512 w 513"/>
                <a:gd name="T11" fmla="*/ 57 h 314"/>
                <a:gd name="T12" fmla="*/ 370 w 513"/>
                <a:gd name="T13" fmla="*/ 313 h 314"/>
                <a:gd name="T14" fmla="*/ 257 w 513"/>
                <a:gd name="T15" fmla="*/ 175 h 314"/>
                <a:gd name="T16" fmla="*/ 143 w 513"/>
                <a:gd name="T17" fmla="*/ 313 h 3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3" h="314">
                  <a:moveTo>
                    <a:pt x="143" y="313"/>
                  </a:moveTo>
                  <a:lnTo>
                    <a:pt x="0" y="57"/>
                  </a:lnTo>
                  <a:lnTo>
                    <a:pt x="86" y="0"/>
                  </a:lnTo>
                  <a:lnTo>
                    <a:pt x="257" y="175"/>
                  </a:lnTo>
                  <a:lnTo>
                    <a:pt x="427" y="0"/>
                  </a:lnTo>
                  <a:lnTo>
                    <a:pt x="512" y="57"/>
                  </a:lnTo>
                  <a:lnTo>
                    <a:pt x="370" y="313"/>
                  </a:lnTo>
                  <a:lnTo>
                    <a:pt x="257" y="175"/>
                  </a:lnTo>
                  <a:lnTo>
                    <a:pt x="143" y="3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7" name="Freeform 6"/>
            <p:cNvSpPr>
              <a:spLocks noChangeArrowheads="1"/>
            </p:cNvSpPr>
            <p:nvPr/>
          </p:nvSpPr>
          <p:spPr>
            <a:xfrm>
              <a:off x="1090578" y="2542781"/>
              <a:ext cx="750182" cy="485728"/>
            </a:xfrm>
            <a:custGeom>
              <a:avLst/>
              <a:gdLst>
                <a:gd name="T0" fmla="*/ 606 w 614"/>
                <a:gd name="T1" fmla="*/ 0 h 399"/>
                <a:gd name="T2" fmla="*/ 611 w 614"/>
                <a:gd name="T3" fmla="*/ 37 h 399"/>
                <a:gd name="T4" fmla="*/ 607 w 614"/>
                <a:gd name="T5" fmla="*/ 71 h 399"/>
                <a:gd name="T6" fmla="*/ 575 w 614"/>
                <a:gd name="T7" fmla="*/ 127 h 399"/>
                <a:gd name="T8" fmla="*/ 564 w 614"/>
                <a:gd name="T9" fmla="*/ 133 h 399"/>
                <a:gd name="T10" fmla="*/ 535 w 614"/>
                <a:gd name="T11" fmla="*/ 166 h 399"/>
                <a:gd name="T12" fmla="*/ 473 w 614"/>
                <a:gd name="T13" fmla="*/ 298 h 399"/>
                <a:gd name="T14" fmla="*/ 313 w 614"/>
                <a:gd name="T15" fmla="*/ 398 h 399"/>
                <a:gd name="T16" fmla="*/ 299 w 614"/>
                <a:gd name="T17" fmla="*/ 398 h 399"/>
                <a:gd name="T18" fmla="*/ 140 w 614"/>
                <a:gd name="T19" fmla="*/ 298 h 399"/>
                <a:gd name="T20" fmla="*/ 78 w 614"/>
                <a:gd name="T21" fmla="*/ 166 h 399"/>
                <a:gd name="T22" fmla="*/ 48 w 614"/>
                <a:gd name="T23" fmla="*/ 133 h 399"/>
                <a:gd name="T24" fmla="*/ 37 w 614"/>
                <a:gd name="T25" fmla="*/ 127 h 399"/>
                <a:gd name="T26" fmla="*/ 5 w 614"/>
                <a:gd name="T27" fmla="*/ 71 h 399"/>
                <a:gd name="T28" fmla="*/ 1 w 614"/>
                <a:gd name="T29" fmla="*/ 37 h 399"/>
                <a:gd name="T30" fmla="*/ 6 w 614"/>
                <a:gd name="T31" fmla="*/ 0 h 399"/>
                <a:gd name="T32" fmla="*/ 606 w 614"/>
                <a:gd name="T33" fmla="*/ 0 h 3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4" h="399">
                  <a:moveTo>
                    <a:pt x="606" y="0"/>
                  </a:moveTo>
                  <a:cubicBezTo>
                    <a:pt x="611" y="12"/>
                    <a:pt x="613" y="24"/>
                    <a:pt x="611" y="37"/>
                  </a:cubicBezTo>
                  <a:lnTo>
                    <a:pt x="607" y="71"/>
                  </a:lnTo>
                  <a:cubicBezTo>
                    <a:pt x="605" y="94"/>
                    <a:pt x="595" y="115"/>
                    <a:pt x="575" y="127"/>
                  </a:cubicBezTo>
                  <a:lnTo>
                    <a:pt x="564" y="133"/>
                  </a:lnTo>
                  <a:cubicBezTo>
                    <a:pt x="551" y="141"/>
                    <a:pt x="541" y="152"/>
                    <a:pt x="535" y="166"/>
                  </a:cubicBezTo>
                  <a:lnTo>
                    <a:pt x="473" y="298"/>
                  </a:lnTo>
                  <a:cubicBezTo>
                    <a:pt x="444" y="359"/>
                    <a:pt x="382" y="398"/>
                    <a:pt x="313" y="398"/>
                  </a:cubicBezTo>
                  <a:lnTo>
                    <a:pt x="299" y="398"/>
                  </a:lnTo>
                  <a:cubicBezTo>
                    <a:pt x="231" y="398"/>
                    <a:pt x="169" y="359"/>
                    <a:pt x="140" y="298"/>
                  </a:cubicBezTo>
                  <a:lnTo>
                    <a:pt x="78" y="166"/>
                  </a:lnTo>
                  <a:cubicBezTo>
                    <a:pt x="71" y="152"/>
                    <a:pt x="61" y="141"/>
                    <a:pt x="48" y="133"/>
                  </a:cubicBezTo>
                  <a:lnTo>
                    <a:pt x="37" y="127"/>
                  </a:lnTo>
                  <a:cubicBezTo>
                    <a:pt x="17" y="115"/>
                    <a:pt x="8" y="94"/>
                    <a:pt x="5" y="71"/>
                  </a:cubicBezTo>
                  <a:lnTo>
                    <a:pt x="1" y="37"/>
                  </a:lnTo>
                  <a:cubicBezTo>
                    <a:pt x="0" y="24"/>
                    <a:pt x="2" y="12"/>
                    <a:pt x="6" y="0"/>
                  </a:cubicBezTo>
                  <a:lnTo>
                    <a:pt x="60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med" mc:Ignorable="p14" p14:dur="1600">
        <p:blinds dir="vert"/>
      </p:transition>
    </mc:Choice>
    <mc:Fallback>
      <p:transition xmlns:mc="http://schemas.openxmlformats.org/markup-compatibility/2006" xmlns:hp="http://schemas.haansoft.com/office/presentation/8.0" spd="med" mc:Ignorable="hp" hp:hslDur="1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6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51" grpId="1" animBg="1"/>
    </p:bldLst>
  </p:timing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7720"/>
            <a:ext cx="12191999" cy="8191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8" name="Rectangle 30"/>
          <p:cNvSpPr/>
          <p:nvPr/>
        </p:nvSpPr>
        <p:spPr>
          <a:xfrm>
            <a:off x="405114" y="1367384"/>
            <a:ext cx="11470510" cy="5288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algn="t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260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5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04. Gambling</a:t>
            </a:r>
            <a:endParaRPr lang="en-US" altLang="ko-KR" sz="45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pic>
        <p:nvPicPr>
          <p:cNvPr id="109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7012266" y="1429853"/>
            <a:ext cx="3566801" cy="2974627"/>
          </a:xfrm>
          <a:prstGeom prst="rect">
            <a:avLst/>
          </a:prstGeom>
        </p:spPr>
      </p:pic>
      <p:pic>
        <p:nvPicPr>
          <p:cNvPr id="110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528989" y="1433467"/>
            <a:ext cx="3550019" cy="2969828"/>
          </a:xfrm>
          <a:prstGeom prst="rect">
            <a:avLst/>
          </a:prstGeom>
        </p:spPr>
      </p:pic>
      <p:sp>
        <p:nvSpPr>
          <p:cNvPr id="112" name=""/>
          <p:cNvSpPr txBox="1"/>
          <p:nvPr/>
        </p:nvSpPr>
        <p:spPr>
          <a:xfrm>
            <a:off x="1286856" y="4481857"/>
            <a:ext cx="4487552" cy="364463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/>
              <a:t>Game center(Japanese slot-machines)</a:t>
            </a:r>
            <a:endParaRPr lang="en-US" altLang="ko-KR"/>
          </a:p>
        </p:txBody>
      </p:sp>
      <p:sp>
        <p:nvSpPr>
          <p:cNvPr id="113" name=""/>
          <p:cNvSpPr txBox="1"/>
          <p:nvPr/>
        </p:nvSpPr>
        <p:spPr>
          <a:xfrm>
            <a:off x="7291730" y="4490496"/>
            <a:ext cx="3986754" cy="365349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Powerball(American lottery)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14" name=""/>
          <p:cNvSpPr txBox="1"/>
          <p:nvPr/>
        </p:nvSpPr>
        <p:spPr>
          <a:xfrm>
            <a:off x="1161065" y="4993555"/>
            <a:ext cx="10290929" cy="1405339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914400" rtl="0" eaLnBrk="1" latinLnBrk="1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In korea, </a:t>
            </a:r>
            <a:r>
              <a:rPr xmlns:mc="http://schemas.openxmlformats.org/markup-compatibility/2006" xmlns:hp="http://schemas.haansoft.com/office/presentation/8.0" kumimoji="0" lang="en-US" altLang="ko-KR" sz="2300" b="1" i="0" u="sng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all games for money and valuables</a:t>
            </a:r>
            <a:r>
              <a: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are illegal and punishable by gambling charge. </a:t>
            </a:r>
            <a:endPara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300" b="1" i="0" u="sng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Just providing a place to gamble</a:t>
            </a:r>
            <a:r>
              <a: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is punishable by gabling charge as well </a:t>
            </a:r>
            <a:endPara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1440" b="1440"/>
          <a:stretch>
            <a:fillRect/>
          </a:stretch>
        </p:blipFill>
        <p:spPr>
          <a:xfrm>
            <a:off x="0" y="0"/>
            <a:ext cx="7124700" cy="6858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</p:pic>
      <p:sp>
        <p:nvSpPr>
          <p:cNvPr id="101" name="직사각형 100"/>
          <p:cNvSpPr/>
          <p:nvPr/>
        </p:nvSpPr>
        <p:spPr>
          <a:xfrm>
            <a:off x="0" y="0"/>
            <a:ext cx="7124700" cy="6872065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9" name="Rectangle 38"/>
          <p:cNvSpPr/>
          <p:nvPr/>
        </p:nvSpPr>
        <p:spPr>
          <a:xfrm>
            <a:off x="3411220" y="1779270"/>
            <a:ext cx="7493000" cy="2589530"/>
          </a:xfrm>
          <a:prstGeom prst="rect">
            <a:avLst/>
          </a:prstGeom>
          <a:solidFill>
            <a:srgbClr val="141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295900" y="4368800"/>
            <a:ext cx="5608320" cy="8977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" name="TextBox 101"/>
          <p:cNvSpPr txBox="1"/>
          <p:nvPr/>
        </p:nvSpPr>
        <p:spPr>
          <a:xfrm>
            <a:off x="6152732" y="2413204"/>
            <a:ext cx="4901438" cy="13758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0</a:t>
            </a:r>
            <a:r>
              <a:rPr lang="en-US" altLang="ko-KR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5</a:t>
            </a:r>
            <a:r>
              <a:rPr lang="en-US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.</a:t>
            </a:r>
            <a:r>
              <a:rPr lang="en-US" altLang="ko-KR" sz="42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Students Working Part-time</a:t>
            </a:r>
            <a:endParaRPr lang="en-US" altLang="ko-KR" sz="42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0" name="Rectangle 8"/>
          <p:cNvSpPr/>
          <p:nvPr/>
        </p:nvSpPr>
        <p:spPr>
          <a:xfrm>
            <a:off x="1020554" y="854075"/>
            <a:ext cx="10371346" cy="5149850"/>
          </a:xfrm>
          <a:prstGeom prst="rect">
            <a:avLst/>
          </a:prstGeom>
          <a:noFill/>
          <a:ln w="635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rgbClr val="141444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grpSp>
        <p:nvGrpSpPr>
          <p:cNvPr id="111" name="Group 17"/>
          <p:cNvGrpSpPr/>
          <p:nvPr/>
        </p:nvGrpSpPr>
        <p:grpSpPr>
          <a:xfrm rot="0">
            <a:off x="4638374" y="2292929"/>
            <a:ext cx="1319136" cy="1417692"/>
            <a:chOff x="529293" y="1738634"/>
            <a:chExt cx="1878148" cy="2018470"/>
          </a:xfrm>
          <a:solidFill>
            <a:schemeClr val="bg1"/>
          </a:solidFill>
        </p:grpSpPr>
        <p:sp>
          <p:nvSpPr>
            <p:cNvPr id="112" name="Freeform 1"/>
            <p:cNvSpPr>
              <a:spLocks noChangeArrowheads="1"/>
            </p:cNvSpPr>
            <p:nvPr/>
          </p:nvSpPr>
          <p:spPr>
            <a:xfrm>
              <a:off x="944862" y="1738634"/>
              <a:ext cx="1041614" cy="539698"/>
            </a:xfrm>
            <a:custGeom>
              <a:avLst/>
              <a:gdLst>
                <a:gd name="T0" fmla="*/ 426 w 853"/>
                <a:gd name="T1" fmla="*/ 0 h 440"/>
                <a:gd name="T2" fmla="*/ 85 w 853"/>
                <a:gd name="T3" fmla="*/ 142 h 440"/>
                <a:gd name="T4" fmla="*/ 0 w 853"/>
                <a:gd name="T5" fmla="*/ 312 h 440"/>
                <a:gd name="T6" fmla="*/ 104 w 853"/>
                <a:gd name="T7" fmla="*/ 439 h 440"/>
                <a:gd name="T8" fmla="*/ 114 w 853"/>
                <a:gd name="T9" fmla="*/ 432 h 440"/>
                <a:gd name="T10" fmla="*/ 178 w 853"/>
                <a:gd name="T11" fmla="*/ 395 h 440"/>
                <a:gd name="T12" fmla="*/ 318 w 853"/>
                <a:gd name="T13" fmla="*/ 349 h 440"/>
                <a:gd name="T14" fmla="*/ 313 w 853"/>
                <a:gd name="T15" fmla="*/ 268 h 440"/>
                <a:gd name="T16" fmla="*/ 426 w 853"/>
                <a:gd name="T17" fmla="*/ 213 h 440"/>
                <a:gd name="T18" fmla="*/ 540 w 853"/>
                <a:gd name="T19" fmla="*/ 268 h 440"/>
                <a:gd name="T20" fmla="*/ 534 w 853"/>
                <a:gd name="T21" fmla="*/ 348 h 440"/>
                <a:gd name="T22" fmla="*/ 678 w 853"/>
                <a:gd name="T23" fmla="*/ 395 h 440"/>
                <a:gd name="T24" fmla="*/ 742 w 853"/>
                <a:gd name="T25" fmla="*/ 431 h 440"/>
                <a:gd name="T26" fmla="*/ 749 w 853"/>
                <a:gd name="T27" fmla="*/ 438 h 440"/>
                <a:gd name="T28" fmla="*/ 852 w 853"/>
                <a:gd name="T29" fmla="*/ 312 h 440"/>
                <a:gd name="T30" fmla="*/ 767 w 853"/>
                <a:gd name="T31" fmla="*/ 142 h 440"/>
                <a:gd name="T32" fmla="*/ 426 w 853"/>
                <a:gd name="T33" fmla="*/ 0 h 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3" h="440">
                  <a:moveTo>
                    <a:pt x="426" y="0"/>
                  </a:moveTo>
                  <a:lnTo>
                    <a:pt x="85" y="142"/>
                  </a:lnTo>
                  <a:lnTo>
                    <a:pt x="0" y="312"/>
                  </a:lnTo>
                  <a:lnTo>
                    <a:pt x="104" y="439"/>
                  </a:lnTo>
                  <a:cubicBezTo>
                    <a:pt x="107" y="437"/>
                    <a:pt x="110" y="434"/>
                    <a:pt x="114" y="432"/>
                  </a:cubicBezTo>
                  <a:cubicBezTo>
                    <a:pt x="131" y="419"/>
                    <a:pt x="153" y="407"/>
                    <a:pt x="178" y="395"/>
                  </a:cubicBezTo>
                  <a:cubicBezTo>
                    <a:pt x="220" y="376"/>
                    <a:pt x="271" y="359"/>
                    <a:pt x="318" y="349"/>
                  </a:cubicBezTo>
                  <a:cubicBezTo>
                    <a:pt x="314" y="326"/>
                    <a:pt x="313" y="299"/>
                    <a:pt x="313" y="268"/>
                  </a:cubicBezTo>
                  <a:lnTo>
                    <a:pt x="426" y="213"/>
                  </a:lnTo>
                  <a:lnTo>
                    <a:pt x="540" y="268"/>
                  </a:lnTo>
                  <a:cubicBezTo>
                    <a:pt x="540" y="299"/>
                    <a:pt x="538" y="325"/>
                    <a:pt x="534" y="348"/>
                  </a:cubicBezTo>
                  <a:cubicBezTo>
                    <a:pt x="583" y="358"/>
                    <a:pt x="634" y="375"/>
                    <a:pt x="678" y="395"/>
                  </a:cubicBezTo>
                  <a:cubicBezTo>
                    <a:pt x="702" y="407"/>
                    <a:pt x="724" y="419"/>
                    <a:pt x="742" y="431"/>
                  </a:cubicBezTo>
                  <a:cubicBezTo>
                    <a:pt x="744" y="434"/>
                    <a:pt x="747" y="436"/>
                    <a:pt x="749" y="438"/>
                  </a:cubicBezTo>
                  <a:lnTo>
                    <a:pt x="852" y="312"/>
                  </a:lnTo>
                  <a:lnTo>
                    <a:pt x="767" y="142"/>
                  </a:lnTo>
                  <a:lnTo>
                    <a:pt x="42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3" name="Freeform 2"/>
            <p:cNvSpPr>
              <a:spLocks noChangeArrowheads="1"/>
            </p:cNvSpPr>
            <p:nvPr/>
          </p:nvSpPr>
          <p:spPr>
            <a:xfrm>
              <a:off x="1101373" y="2235156"/>
              <a:ext cx="728593" cy="205085"/>
            </a:xfrm>
            <a:custGeom>
              <a:avLst/>
              <a:gdLst>
                <a:gd name="T0" fmla="*/ 388 w 597"/>
                <a:gd name="T1" fmla="*/ 0 h 166"/>
                <a:gd name="T2" fmla="*/ 298 w 597"/>
                <a:gd name="T3" fmla="*/ 80 h 166"/>
                <a:gd name="T4" fmla="*/ 209 w 597"/>
                <a:gd name="T5" fmla="*/ 0 h 166"/>
                <a:gd name="T6" fmla="*/ 74 w 597"/>
                <a:gd name="T7" fmla="*/ 44 h 166"/>
                <a:gd name="T8" fmla="*/ 19 w 597"/>
                <a:gd name="T9" fmla="*/ 75 h 166"/>
                <a:gd name="T10" fmla="*/ 0 w 597"/>
                <a:gd name="T11" fmla="*/ 93 h 166"/>
                <a:gd name="T12" fmla="*/ 0 w 597"/>
                <a:gd name="T13" fmla="*/ 165 h 166"/>
                <a:gd name="T14" fmla="*/ 596 w 597"/>
                <a:gd name="T15" fmla="*/ 165 h 166"/>
                <a:gd name="T16" fmla="*/ 596 w 597"/>
                <a:gd name="T17" fmla="*/ 89 h 166"/>
                <a:gd name="T18" fmla="*/ 580 w 597"/>
                <a:gd name="T19" fmla="*/ 75 h 166"/>
                <a:gd name="T20" fmla="*/ 526 w 597"/>
                <a:gd name="T21" fmla="*/ 44 h 166"/>
                <a:gd name="T22" fmla="*/ 388 w 597"/>
                <a:gd name="T23" fmla="*/ 0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7" h="166">
                  <a:moveTo>
                    <a:pt x="388" y="0"/>
                  </a:moveTo>
                  <a:cubicBezTo>
                    <a:pt x="372" y="30"/>
                    <a:pt x="344" y="54"/>
                    <a:pt x="298" y="80"/>
                  </a:cubicBezTo>
                  <a:cubicBezTo>
                    <a:pt x="252" y="54"/>
                    <a:pt x="225" y="30"/>
                    <a:pt x="209" y="0"/>
                  </a:cubicBezTo>
                  <a:cubicBezTo>
                    <a:pt x="165" y="9"/>
                    <a:pt x="114" y="25"/>
                    <a:pt x="74" y="44"/>
                  </a:cubicBezTo>
                  <a:cubicBezTo>
                    <a:pt x="52" y="54"/>
                    <a:pt x="32" y="65"/>
                    <a:pt x="19" y="75"/>
                  </a:cubicBezTo>
                  <a:cubicBezTo>
                    <a:pt x="6" y="84"/>
                    <a:pt x="0" y="93"/>
                    <a:pt x="0" y="93"/>
                  </a:cubicBezTo>
                  <a:lnTo>
                    <a:pt x="0" y="165"/>
                  </a:lnTo>
                  <a:lnTo>
                    <a:pt x="596" y="165"/>
                  </a:lnTo>
                  <a:lnTo>
                    <a:pt x="596" y="89"/>
                  </a:lnTo>
                  <a:cubicBezTo>
                    <a:pt x="593" y="86"/>
                    <a:pt x="589" y="81"/>
                    <a:pt x="580" y="75"/>
                  </a:cubicBezTo>
                  <a:cubicBezTo>
                    <a:pt x="567" y="65"/>
                    <a:pt x="548" y="54"/>
                    <a:pt x="526" y="44"/>
                  </a:cubicBezTo>
                  <a:cubicBezTo>
                    <a:pt x="484" y="24"/>
                    <a:pt x="433" y="8"/>
                    <a:pt x="38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4" name="Freeform 3"/>
            <p:cNvSpPr>
              <a:spLocks noChangeArrowheads="1"/>
            </p:cNvSpPr>
            <p:nvPr/>
          </p:nvSpPr>
          <p:spPr>
            <a:xfrm>
              <a:off x="1500748" y="3136450"/>
              <a:ext cx="906693" cy="620654"/>
            </a:xfrm>
            <a:custGeom>
              <a:avLst/>
              <a:gdLst>
                <a:gd name="T0" fmla="*/ 277 w 739"/>
                <a:gd name="T1" fmla="*/ 0 h 509"/>
                <a:gd name="T2" fmla="*/ 93 w 739"/>
                <a:gd name="T3" fmla="*/ 342 h 509"/>
                <a:gd name="T4" fmla="*/ 0 w 739"/>
                <a:gd name="T5" fmla="*/ 227 h 509"/>
                <a:gd name="T6" fmla="*/ 0 w 739"/>
                <a:gd name="T7" fmla="*/ 508 h 509"/>
                <a:gd name="T8" fmla="*/ 157 w 739"/>
                <a:gd name="T9" fmla="*/ 508 h 509"/>
                <a:gd name="T10" fmla="*/ 156 w 739"/>
                <a:gd name="T11" fmla="*/ 377 h 509"/>
                <a:gd name="T12" fmla="*/ 383 w 739"/>
                <a:gd name="T13" fmla="*/ 377 h 509"/>
                <a:gd name="T14" fmla="*/ 383 w 739"/>
                <a:gd name="T15" fmla="*/ 508 h 509"/>
                <a:gd name="T16" fmla="*/ 738 w 739"/>
                <a:gd name="T17" fmla="*/ 508 h 509"/>
                <a:gd name="T18" fmla="*/ 679 w 739"/>
                <a:gd name="T19" fmla="*/ 279 h 509"/>
                <a:gd name="T20" fmla="*/ 540 w 739"/>
                <a:gd name="T21" fmla="*/ 83 h 509"/>
                <a:gd name="T22" fmla="*/ 488 w 739"/>
                <a:gd name="T23" fmla="*/ 210 h 509"/>
                <a:gd name="T24" fmla="*/ 346 w 739"/>
                <a:gd name="T25" fmla="*/ 153 h 509"/>
                <a:gd name="T26" fmla="*/ 398 w 739"/>
                <a:gd name="T27" fmla="*/ 26 h 509"/>
                <a:gd name="T28" fmla="*/ 277 w 739"/>
                <a:gd name="T29" fmla="*/ 0 h 5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9" h="509">
                  <a:moveTo>
                    <a:pt x="277" y="0"/>
                  </a:moveTo>
                  <a:lnTo>
                    <a:pt x="93" y="342"/>
                  </a:lnTo>
                  <a:lnTo>
                    <a:pt x="0" y="227"/>
                  </a:lnTo>
                  <a:lnTo>
                    <a:pt x="0" y="508"/>
                  </a:lnTo>
                  <a:lnTo>
                    <a:pt x="157" y="508"/>
                  </a:lnTo>
                  <a:lnTo>
                    <a:pt x="156" y="377"/>
                  </a:lnTo>
                  <a:lnTo>
                    <a:pt x="383" y="377"/>
                  </a:lnTo>
                  <a:lnTo>
                    <a:pt x="383" y="508"/>
                  </a:lnTo>
                  <a:lnTo>
                    <a:pt x="738" y="508"/>
                  </a:lnTo>
                  <a:lnTo>
                    <a:pt x="679" y="279"/>
                  </a:lnTo>
                  <a:cubicBezTo>
                    <a:pt x="658" y="198"/>
                    <a:pt x="608" y="129"/>
                    <a:pt x="540" y="83"/>
                  </a:cubicBezTo>
                  <a:lnTo>
                    <a:pt x="488" y="210"/>
                  </a:lnTo>
                  <a:lnTo>
                    <a:pt x="346" y="153"/>
                  </a:lnTo>
                  <a:lnTo>
                    <a:pt x="398" y="26"/>
                  </a:lnTo>
                  <a:lnTo>
                    <a:pt x="277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5" name="Freeform 4"/>
            <p:cNvSpPr>
              <a:spLocks noChangeArrowheads="1"/>
            </p:cNvSpPr>
            <p:nvPr/>
          </p:nvSpPr>
          <p:spPr>
            <a:xfrm>
              <a:off x="529293" y="3147242"/>
              <a:ext cx="906693" cy="609860"/>
            </a:xfrm>
            <a:custGeom>
              <a:avLst/>
              <a:gdLst>
                <a:gd name="T0" fmla="*/ 461 w 740"/>
                <a:gd name="T1" fmla="*/ 0 h 500"/>
                <a:gd name="T2" fmla="*/ 341 w 740"/>
                <a:gd name="T3" fmla="*/ 18 h 500"/>
                <a:gd name="T4" fmla="*/ 392 w 740"/>
                <a:gd name="T5" fmla="*/ 144 h 500"/>
                <a:gd name="T6" fmla="*/ 250 w 740"/>
                <a:gd name="T7" fmla="*/ 201 h 500"/>
                <a:gd name="T8" fmla="*/ 198 w 740"/>
                <a:gd name="T9" fmla="*/ 74 h 500"/>
                <a:gd name="T10" fmla="*/ 59 w 740"/>
                <a:gd name="T11" fmla="*/ 270 h 500"/>
                <a:gd name="T12" fmla="*/ 0 w 740"/>
                <a:gd name="T13" fmla="*/ 499 h 500"/>
                <a:gd name="T14" fmla="*/ 739 w 740"/>
                <a:gd name="T15" fmla="*/ 499 h 500"/>
                <a:gd name="T16" fmla="*/ 739 w 740"/>
                <a:gd name="T17" fmla="*/ 219 h 500"/>
                <a:gd name="T18" fmla="*/ 645 w 740"/>
                <a:gd name="T19" fmla="*/ 331 h 500"/>
                <a:gd name="T20" fmla="*/ 461 w 740"/>
                <a:gd name="T21" fmla="*/ 0 h 5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0" h="500">
                  <a:moveTo>
                    <a:pt x="461" y="0"/>
                  </a:moveTo>
                  <a:lnTo>
                    <a:pt x="341" y="18"/>
                  </a:lnTo>
                  <a:lnTo>
                    <a:pt x="392" y="144"/>
                  </a:lnTo>
                  <a:lnTo>
                    <a:pt x="250" y="201"/>
                  </a:lnTo>
                  <a:lnTo>
                    <a:pt x="198" y="74"/>
                  </a:lnTo>
                  <a:cubicBezTo>
                    <a:pt x="131" y="120"/>
                    <a:pt x="80" y="189"/>
                    <a:pt x="59" y="270"/>
                  </a:cubicBezTo>
                  <a:lnTo>
                    <a:pt x="0" y="499"/>
                  </a:lnTo>
                  <a:lnTo>
                    <a:pt x="739" y="499"/>
                  </a:lnTo>
                  <a:lnTo>
                    <a:pt x="739" y="219"/>
                  </a:lnTo>
                  <a:lnTo>
                    <a:pt x="645" y="331"/>
                  </a:lnTo>
                  <a:lnTo>
                    <a:pt x="461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6" name="Freeform 5"/>
            <p:cNvSpPr>
              <a:spLocks noChangeArrowheads="1"/>
            </p:cNvSpPr>
            <p:nvPr/>
          </p:nvSpPr>
          <p:spPr>
            <a:xfrm>
              <a:off x="1155343" y="3060893"/>
              <a:ext cx="626047" cy="383188"/>
            </a:xfrm>
            <a:custGeom>
              <a:avLst/>
              <a:gdLst>
                <a:gd name="T0" fmla="*/ 143 w 513"/>
                <a:gd name="T1" fmla="*/ 313 h 314"/>
                <a:gd name="T2" fmla="*/ 0 w 513"/>
                <a:gd name="T3" fmla="*/ 57 h 314"/>
                <a:gd name="T4" fmla="*/ 86 w 513"/>
                <a:gd name="T5" fmla="*/ 0 h 314"/>
                <a:gd name="T6" fmla="*/ 257 w 513"/>
                <a:gd name="T7" fmla="*/ 175 h 314"/>
                <a:gd name="T8" fmla="*/ 427 w 513"/>
                <a:gd name="T9" fmla="*/ 0 h 314"/>
                <a:gd name="T10" fmla="*/ 512 w 513"/>
                <a:gd name="T11" fmla="*/ 57 h 314"/>
                <a:gd name="T12" fmla="*/ 370 w 513"/>
                <a:gd name="T13" fmla="*/ 313 h 314"/>
                <a:gd name="T14" fmla="*/ 257 w 513"/>
                <a:gd name="T15" fmla="*/ 175 h 314"/>
                <a:gd name="T16" fmla="*/ 143 w 513"/>
                <a:gd name="T17" fmla="*/ 313 h 3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3" h="314">
                  <a:moveTo>
                    <a:pt x="143" y="313"/>
                  </a:moveTo>
                  <a:lnTo>
                    <a:pt x="0" y="57"/>
                  </a:lnTo>
                  <a:lnTo>
                    <a:pt x="86" y="0"/>
                  </a:lnTo>
                  <a:lnTo>
                    <a:pt x="257" y="175"/>
                  </a:lnTo>
                  <a:lnTo>
                    <a:pt x="427" y="0"/>
                  </a:lnTo>
                  <a:lnTo>
                    <a:pt x="512" y="57"/>
                  </a:lnTo>
                  <a:lnTo>
                    <a:pt x="370" y="313"/>
                  </a:lnTo>
                  <a:lnTo>
                    <a:pt x="257" y="175"/>
                  </a:lnTo>
                  <a:lnTo>
                    <a:pt x="143" y="3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7" name="Freeform 6"/>
            <p:cNvSpPr>
              <a:spLocks noChangeArrowheads="1"/>
            </p:cNvSpPr>
            <p:nvPr/>
          </p:nvSpPr>
          <p:spPr>
            <a:xfrm>
              <a:off x="1090578" y="2542781"/>
              <a:ext cx="750182" cy="485728"/>
            </a:xfrm>
            <a:custGeom>
              <a:avLst/>
              <a:gdLst>
                <a:gd name="T0" fmla="*/ 606 w 614"/>
                <a:gd name="T1" fmla="*/ 0 h 399"/>
                <a:gd name="T2" fmla="*/ 611 w 614"/>
                <a:gd name="T3" fmla="*/ 37 h 399"/>
                <a:gd name="T4" fmla="*/ 607 w 614"/>
                <a:gd name="T5" fmla="*/ 71 h 399"/>
                <a:gd name="T6" fmla="*/ 575 w 614"/>
                <a:gd name="T7" fmla="*/ 127 h 399"/>
                <a:gd name="T8" fmla="*/ 564 w 614"/>
                <a:gd name="T9" fmla="*/ 133 h 399"/>
                <a:gd name="T10" fmla="*/ 535 w 614"/>
                <a:gd name="T11" fmla="*/ 166 h 399"/>
                <a:gd name="T12" fmla="*/ 473 w 614"/>
                <a:gd name="T13" fmla="*/ 298 h 399"/>
                <a:gd name="T14" fmla="*/ 313 w 614"/>
                <a:gd name="T15" fmla="*/ 398 h 399"/>
                <a:gd name="T16" fmla="*/ 299 w 614"/>
                <a:gd name="T17" fmla="*/ 398 h 399"/>
                <a:gd name="T18" fmla="*/ 140 w 614"/>
                <a:gd name="T19" fmla="*/ 298 h 399"/>
                <a:gd name="T20" fmla="*/ 78 w 614"/>
                <a:gd name="T21" fmla="*/ 166 h 399"/>
                <a:gd name="T22" fmla="*/ 48 w 614"/>
                <a:gd name="T23" fmla="*/ 133 h 399"/>
                <a:gd name="T24" fmla="*/ 37 w 614"/>
                <a:gd name="T25" fmla="*/ 127 h 399"/>
                <a:gd name="T26" fmla="*/ 5 w 614"/>
                <a:gd name="T27" fmla="*/ 71 h 399"/>
                <a:gd name="T28" fmla="*/ 1 w 614"/>
                <a:gd name="T29" fmla="*/ 37 h 399"/>
                <a:gd name="T30" fmla="*/ 6 w 614"/>
                <a:gd name="T31" fmla="*/ 0 h 399"/>
                <a:gd name="T32" fmla="*/ 606 w 614"/>
                <a:gd name="T33" fmla="*/ 0 h 3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4" h="399">
                  <a:moveTo>
                    <a:pt x="606" y="0"/>
                  </a:moveTo>
                  <a:cubicBezTo>
                    <a:pt x="611" y="12"/>
                    <a:pt x="613" y="24"/>
                    <a:pt x="611" y="37"/>
                  </a:cubicBezTo>
                  <a:lnTo>
                    <a:pt x="607" y="71"/>
                  </a:lnTo>
                  <a:cubicBezTo>
                    <a:pt x="605" y="94"/>
                    <a:pt x="595" y="115"/>
                    <a:pt x="575" y="127"/>
                  </a:cubicBezTo>
                  <a:lnTo>
                    <a:pt x="564" y="133"/>
                  </a:lnTo>
                  <a:cubicBezTo>
                    <a:pt x="551" y="141"/>
                    <a:pt x="541" y="152"/>
                    <a:pt x="535" y="166"/>
                  </a:cubicBezTo>
                  <a:lnTo>
                    <a:pt x="473" y="298"/>
                  </a:lnTo>
                  <a:cubicBezTo>
                    <a:pt x="444" y="359"/>
                    <a:pt x="382" y="398"/>
                    <a:pt x="313" y="398"/>
                  </a:cubicBezTo>
                  <a:lnTo>
                    <a:pt x="299" y="398"/>
                  </a:lnTo>
                  <a:cubicBezTo>
                    <a:pt x="231" y="398"/>
                    <a:pt x="169" y="359"/>
                    <a:pt x="140" y="298"/>
                  </a:cubicBezTo>
                  <a:lnTo>
                    <a:pt x="78" y="166"/>
                  </a:lnTo>
                  <a:cubicBezTo>
                    <a:pt x="71" y="152"/>
                    <a:pt x="61" y="141"/>
                    <a:pt x="48" y="133"/>
                  </a:cubicBezTo>
                  <a:lnTo>
                    <a:pt x="37" y="127"/>
                  </a:lnTo>
                  <a:cubicBezTo>
                    <a:pt x="17" y="115"/>
                    <a:pt x="8" y="94"/>
                    <a:pt x="5" y="71"/>
                  </a:cubicBezTo>
                  <a:lnTo>
                    <a:pt x="1" y="37"/>
                  </a:lnTo>
                  <a:cubicBezTo>
                    <a:pt x="0" y="24"/>
                    <a:pt x="2" y="12"/>
                    <a:pt x="6" y="0"/>
                  </a:cubicBezTo>
                  <a:lnTo>
                    <a:pt x="60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med" mc:Ignorable="p14" p14:dur="1600">
        <p:blinds dir="vert"/>
      </p:transition>
    </mc:Choice>
    <mc:Fallback>
      <p:transition xmlns:mc="http://schemas.openxmlformats.org/markup-compatibility/2006" xmlns:hp="http://schemas.haansoft.com/office/presentation/8.0" spd="med" mc:Ignorable="hp" hp:hslDur="1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6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51" grpId="1" animBg="1"/>
    </p:bldLst>
  </p:timing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7720"/>
            <a:ext cx="12191999" cy="8191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260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45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05. Students Working Part-time</a:t>
            </a:r>
            <a:endParaRPr lang="en-US" altLang="ko-KR" sz="45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78" name=""/>
          <p:cNvSpPr txBox="1"/>
          <p:nvPr/>
        </p:nvSpPr>
        <p:spPr>
          <a:xfrm>
            <a:off x="778692" y="1632034"/>
            <a:ext cx="11135414" cy="452873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15000"/>
              </a:lnSpc>
              <a:defRPr/>
            </a:pPr>
            <a:r>
              <a:rPr lang="en-US" altLang="ko-KR" sz="2300" b="1"/>
              <a:t></a:t>
            </a:r>
            <a:r>
              <a:rPr xmlns:mc="http://schemas.openxmlformats.org/markup-compatibility/2006" xmlns:hp="http://schemas.haansoft.com/office/presentation/8.0" kumimoji="0" lang="en-US" altLang="ko-KR" sz="2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Activities outside the status of residence</a:t>
            </a:r>
            <a:r>
              <a:rPr xmlns:mc="http://schemas.openxmlformats.org/markup-compatibility/2006" xmlns:hp="http://schemas.haansoft.com/office/presentation/8.0" kumimoji="0" lang="en-US" altLang="ko-KR" sz="2300" b="1" i="0" u="none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(Part-time work)</a:t>
            </a:r>
            <a:endParaRPr xmlns:mc="http://schemas.openxmlformats.org/markup-compatibility/2006" xmlns:hp="http://schemas.haansoft.com/office/presentation/8.0" kumimoji="0" lang="en-US" altLang="ko-KR" sz="2300" b="1" i="0" u="none" strike="noStrike" kern="1200" cap="none" spc="0" normalizeH="0" baseline="0" mc:Ignorable="hp" hp:hslEmbossed="0">
              <a:solidFill>
                <a:srgbClr val="ff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- You must apply for </a:t>
            </a:r>
            <a:r>
              <a:rPr xmlns:mc="http://schemas.openxmlformats.org/markup-compatibility/2006" xmlns:hp="http://schemas.haansoft.com/office/presentation/8.0" kumimoji="0" lang="en-US" altLang="ko-KR" sz="2300" b="1" i="0" u="sng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part-time work permission</a:t>
            </a:r>
            <a:r>
              <a: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after obtaining the confirmation of the officer in charge of visa at university. However, all manufacturing and construction industries are restricted.</a:t>
            </a:r>
            <a:endPara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(Prohibitied entertainment industry, Private tutoring, etc.)</a:t>
            </a:r>
            <a:endPara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- Undergraduate students: within 20 hours per a week</a:t>
            </a:r>
            <a:endPara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- </a:t>
            </a:r>
            <a:r>
              <a:rPr xmlns:mc="http://schemas.openxmlformats.org/markup-compatibility/2006" xmlns:hp="http://schemas.haansoft.com/office/presentation/8.0" kumimoji="0" lang="en-US" altLang="ko-KR" sz="2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Graduate(Masters,Ph.D.) students:</a:t>
            </a:r>
            <a:r>
              <a: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2300" b="1" i="0" u="none" strike="noStrike" kern="1200" cap="none" spc="0" normalizeH="0" baseline="0" mc:Ignorable="hp" hp:hslEmbossed="0">
                <a:solidFill>
                  <a:srgbClr val="0000ff"/>
                </a:solidFill>
                <a:latin typeface="맑은 고딕"/>
                <a:ea typeface="맑은 고딕"/>
                <a:cs typeface="맑은 고딕"/>
              </a:rPr>
              <a:t>within 30 hours per a week</a:t>
            </a:r>
            <a:endParaRPr xmlns:mc="http://schemas.openxmlformats.org/markup-compatibility/2006" xmlns:hp="http://schemas.haansoft.com/office/presentation/8.0" kumimoji="0" lang="en-US" altLang="ko-KR" sz="2300" b="1" i="0" u="none" strike="noStrike" kern="1200" cap="none" spc="0" normalizeH="0" baseline="0" mc:Ignorable="hp" hp:hslEmbossed="0">
              <a:solidFill>
                <a:srgbClr val="0000ff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- However, only available when 70% of the semester has been completed and an average of B credits or more has been obtained, during the enrollment period</a:t>
            </a:r>
            <a:endParaRPr xmlns:mc="http://schemas.openxmlformats.org/markup-compatibility/2006" xmlns:hp="http://schemas.haansoft.com/office/presentation/8.0" kumimoji="0" lang="en-US" altLang="ko-KR" sz="23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6350" r="6350"/>
          <a:stretch>
            <a:fillRect/>
          </a:stretch>
        </p:blipFill>
        <p:spPr>
          <a:xfrm>
            <a:off x="0" y="0"/>
            <a:ext cx="7124700" cy="6858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</p:pic>
      <p:sp>
        <p:nvSpPr>
          <p:cNvPr id="101" name="직사각형 100"/>
          <p:cNvSpPr/>
          <p:nvPr/>
        </p:nvSpPr>
        <p:spPr>
          <a:xfrm>
            <a:off x="0" y="0"/>
            <a:ext cx="7124700" cy="6872065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9" name="Rectangle 38"/>
          <p:cNvSpPr/>
          <p:nvPr/>
        </p:nvSpPr>
        <p:spPr>
          <a:xfrm>
            <a:off x="3411220" y="1779270"/>
            <a:ext cx="7493000" cy="2589530"/>
          </a:xfrm>
          <a:prstGeom prst="rect">
            <a:avLst/>
          </a:prstGeom>
          <a:solidFill>
            <a:srgbClr val="141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295900" y="4368800"/>
            <a:ext cx="5608320" cy="8977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" name="TextBox 101"/>
          <p:cNvSpPr txBox="1"/>
          <p:nvPr/>
        </p:nvSpPr>
        <p:spPr>
          <a:xfrm>
            <a:off x="6152733" y="2413204"/>
            <a:ext cx="3622615" cy="100436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60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0</a:t>
            </a:r>
            <a:r>
              <a:rPr lang="en-US" altLang="ko-KR" sz="60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6</a:t>
            </a:r>
            <a:r>
              <a:rPr lang="en-US" sz="60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.</a:t>
            </a:r>
            <a:r>
              <a:rPr lang="en-US" altLang="ko-KR" sz="6000" b="1">
                <a:ln w="9525">
                  <a:solidFill>
                    <a:schemeClr val="bg1">
                      <a:alpha val="20000"/>
                    </a:schemeClr>
                  </a:solidFill>
                </a:ln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Q&amp;A</a:t>
            </a:r>
            <a:endParaRPr lang="en-US" altLang="ko-KR" sz="60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10" name="Rectangle 8"/>
          <p:cNvSpPr/>
          <p:nvPr/>
        </p:nvSpPr>
        <p:spPr>
          <a:xfrm>
            <a:off x="1020554" y="854075"/>
            <a:ext cx="10371346" cy="5149850"/>
          </a:xfrm>
          <a:prstGeom prst="rect">
            <a:avLst/>
          </a:prstGeom>
          <a:noFill/>
          <a:ln w="6350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rgbClr val="141444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grpSp>
        <p:nvGrpSpPr>
          <p:cNvPr id="111" name="Group 17"/>
          <p:cNvGrpSpPr/>
          <p:nvPr/>
        </p:nvGrpSpPr>
        <p:grpSpPr>
          <a:xfrm rot="0">
            <a:off x="4638374" y="2292929"/>
            <a:ext cx="1319136" cy="1417692"/>
            <a:chOff x="529293" y="1738634"/>
            <a:chExt cx="1878148" cy="2018470"/>
          </a:xfrm>
          <a:solidFill>
            <a:schemeClr val="bg1"/>
          </a:solidFill>
        </p:grpSpPr>
        <p:sp>
          <p:nvSpPr>
            <p:cNvPr id="112" name="Freeform 1"/>
            <p:cNvSpPr>
              <a:spLocks noChangeArrowheads="1"/>
            </p:cNvSpPr>
            <p:nvPr/>
          </p:nvSpPr>
          <p:spPr>
            <a:xfrm>
              <a:off x="944862" y="1738634"/>
              <a:ext cx="1041614" cy="539698"/>
            </a:xfrm>
            <a:custGeom>
              <a:avLst/>
              <a:gdLst>
                <a:gd name="T0" fmla="*/ 426 w 853"/>
                <a:gd name="T1" fmla="*/ 0 h 440"/>
                <a:gd name="T2" fmla="*/ 85 w 853"/>
                <a:gd name="T3" fmla="*/ 142 h 440"/>
                <a:gd name="T4" fmla="*/ 0 w 853"/>
                <a:gd name="T5" fmla="*/ 312 h 440"/>
                <a:gd name="T6" fmla="*/ 104 w 853"/>
                <a:gd name="T7" fmla="*/ 439 h 440"/>
                <a:gd name="T8" fmla="*/ 114 w 853"/>
                <a:gd name="T9" fmla="*/ 432 h 440"/>
                <a:gd name="T10" fmla="*/ 178 w 853"/>
                <a:gd name="T11" fmla="*/ 395 h 440"/>
                <a:gd name="T12" fmla="*/ 318 w 853"/>
                <a:gd name="T13" fmla="*/ 349 h 440"/>
                <a:gd name="T14" fmla="*/ 313 w 853"/>
                <a:gd name="T15" fmla="*/ 268 h 440"/>
                <a:gd name="T16" fmla="*/ 426 w 853"/>
                <a:gd name="T17" fmla="*/ 213 h 440"/>
                <a:gd name="T18" fmla="*/ 540 w 853"/>
                <a:gd name="T19" fmla="*/ 268 h 440"/>
                <a:gd name="T20" fmla="*/ 534 w 853"/>
                <a:gd name="T21" fmla="*/ 348 h 440"/>
                <a:gd name="T22" fmla="*/ 678 w 853"/>
                <a:gd name="T23" fmla="*/ 395 h 440"/>
                <a:gd name="T24" fmla="*/ 742 w 853"/>
                <a:gd name="T25" fmla="*/ 431 h 440"/>
                <a:gd name="T26" fmla="*/ 749 w 853"/>
                <a:gd name="T27" fmla="*/ 438 h 440"/>
                <a:gd name="T28" fmla="*/ 852 w 853"/>
                <a:gd name="T29" fmla="*/ 312 h 440"/>
                <a:gd name="T30" fmla="*/ 767 w 853"/>
                <a:gd name="T31" fmla="*/ 142 h 440"/>
                <a:gd name="T32" fmla="*/ 426 w 853"/>
                <a:gd name="T33" fmla="*/ 0 h 44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3" h="440">
                  <a:moveTo>
                    <a:pt x="426" y="0"/>
                  </a:moveTo>
                  <a:lnTo>
                    <a:pt x="85" y="142"/>
                  </a:lnTo>
                  <a:lnTo>
                    <a:pt x="0" y="312"/>
                  </a:lnTo>
                  <a:lnTo>
                    <a:pt x="104" y="439"/>
                  </a:lnTo>
                  <a:cubicBezTo>
                    <a:pt x="107" y="437"/>
                    <a:pt x="110" y="434"/>
                    <a:pt x="114" y="432"/>
                  </a:cubicBezTo>
                  <a:cubicBezTo>
                    <a:pt x="131" y="419"/>
                    <a:pt x="153" y="407"/>
                    <a:pt x="178" y="395"/>
                  </a:cubicBezTo>
                  <a:cubicBezTo>
                    <a:pt x="220" y="376"/>
                    <a:pt x="271" y="359"/>
                    <a:pt x="318" y="349"/>
                  </a:cubicBezTo>
                  <a:cubicBezTo>
                    <a:pt x="314" y="326"/>
                    <a:pt x="313" y="299"/>
                    <a:pt x="313" y="268"/>
                  </a:cubicBezTo>
                  <a:lnTo>
                    <a:pt x="426" y="213"/>
                  </a:lnTo>
                  <a:lnTo>
                    <a:pt x="540" y="268"/>
                  </a:lnTo>
                  <a:cubicBezTo>
                    <a:pt x="540" y="299"/>
                    <a:pt x="538" y="325"/>
                    <a:pt x="534" y="348"/>
                  </a:cubicBezTo>
                  <a:cubicBezTo>
                    <a:pt x="583" y="358"/>
                    <a:pt x="634" y="375"/>
                    <a:pt x="678" y="395"/>
                  </a:cubicBezTo>
                  <a:cubicBezTo>
                    <a:pt x="702" y="407"/>
                    <a:pt x="724" y="419"/>
                    <a:pt x="742" y="431"/>
                  </a:cubicBezTo>
                  <a:cubicBezTo>
                    <a:pt x="744" y="434"/>
                    <a:pt x="747" y="436"/>
                    <a:pt x="749" y="438"/>
                  </a:cubicBezTo>
                  <a:lnTo>
                    <a:pt x="852" y="312"/>
                  </a:lnTo>
                  <a:lnTo>
                    <a:pt x="767" y="142"/>
                  </a:lnTo>
                  <a:lnTo>
                    <a:pt x="42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3" name="Freeform 2"/>
            <p:cNvSpPr>
              <a:spLocks noChangeArrowheads="1"/>
            </p:cNvSpPr>
            <p:nvPr/>
          </p:nvSpPr>
          <p:spPr>
            <a:xfrm>
              <a:off x="1101373" y="2235156"/>
              <a:ext cx="728593" cy="205085"/>
            </a:xfrm>
            <a:custGeom>
              <a:avLst/>
              <a:gdLst>
                <a:gd name="T0" fmla="*/ 388 w 597"/>
                <a:gd name="T1" fmla="*/ 0 h 166"/>
                <a:gd name="T2" fmla="*/ 298 w 597"/>
                <a:gd name="T3" fmla="*/ 80 h 166"/>
                <a:gd name="T4" fmla="*/ 209 w 597"/>
                <a:gd name="T5" fmla="*/ 0 h 166"/>
                <a:gd name="T6" fmla="*/ 74 w 597"/>
                <a:gd name="T7" fmla="*/ 44 h 166"/>
                <a:gd name="T8" fmla="*/ 19 w 597"/>
                <a:gd name="T9" fmla="*/ 75 h 166"/>
                <a:gd name="T10" fmla="*/ 0 w 597"/>
                <a:gd name="T11" fmla="*/ 93 h 166"/>
                <a:gd name="T12" fmla="*/ 0 w 597"/>
                <a:gd name="T13" fmla="*/ 165 h 166"/>
                <a:gd name="T14" fmla="*/ 596 w 597"/>
                <a:gd name="T15" fmla="*/ 165 h 166"/>
                <a:gd name="T16" fmla="*/ 596 w 597"/>
                <a:gd name="T17" fmla="*/ 89 h 166"/>
                <a:gd name="T18" fmla="*/ 580 w 597"/>
                <a:gd name="T19" fmla="*/ 75 h 166"/>
                <a:gd name="T20" fmla="*/ 526 w 597"/>
                <a:gd name="T21" fmla="*/ 44 h 166"/>
                <a:gd name="T22" fmla="*/ 388 w 597"/>
                <a:gd name="T23" fmla="*/ 0 h 1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7" h="166">
                  <a:moveTo>
                    <a:pt x="388" y="0"/>
                  </a:moveTo>
                  <a:cubicBezTo>
                    <a:pt x="372" y="30"/>
                    <a:pt x="344" y="54"/>
                    <a:pt x="298" y="80"/>
                  </a:cubicBezTo>
                  <a:cubicBezTo>
                    <a:pt x="252" y="54"/>
                    <a:pt x="225" y="30"/>
                    <a:pt x="209" y="0"/>
                  </a:cubicBezTo>
                  <a:cubicBezTo>
                    <a:pt x="165" y="9"/>
                    <a:pt x="114" y="25"/>
                    <a:pt x="74" y="44"/>
                  </a:cubicBezTo>
                  <a:cubicBezTo>
                    <a:pt x="52" y="54"/>
                    <a:pt x="32" y="65"/>
                    <a:pt x="19" y="75"/>
                  </a:cubicBezTo>
                  <a:cubicBezTo>
                    <a:pt x="6" y="84"/>
                    <a:pt x="0" y="93"/>
                    <a:pt x="0" y="93"/>
                  </a:cubicBezTo>
                  <a:lnTo>
                    <a:pt x="0" y="165"/>
                  </a:lnTo>
                  <a:lnTo>
                    <a:pt x="596" y="165"/>
                  </a:lnTo>
                  <a:lnTo>
                    <a:pt x="596" y="89"/>
                  </a:lnTo>
                  <a:cubicBezTo>
                    <a:pt x="593" y="86"/>
                    <a:pt x="589" y="81"/>
                    <a:pt x="580" y="75"/>
                  </a:cubicBezTo>
                  <a:cubicBezTo>
                    <a:pt x="567" y="65"/>
                    <a:pt x="548" y="54"/>
                    <a:pt x="526" y="44"/>
                  </a:cubicBezTo>
                  <a:cubicBezTo>
                    <a:pt x="484" y="24"/>
                    <a:pt x="433" y="8"/>
                    <a:pt x="38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4" name="Freeform 3"/>
            <p:cNvSpPr>
              <a:spLocks noChangeArrowheads="1"/>
            </p:cNvSpPr>
            <p:nvPr/>
          </p:nvSpPr>
          <p:spPr>
            <a:xfrm>
              <a:off x="1500748" y="3136450"/>
              <a:ext cx="906693" cy="620654"/>
            </a:xfrm>
            <a:custGeom>
              <a:avLst/>
              <a:gdLst>
                <a:gd name="T0" fmla="*/ 277 w 739"/>
                <a:gd name="T1" fmla="*/ 0 h 509"/>
                <a:gd name="T2" fmla="*/ 93 w 739"/>
                <a:gd name="T3" fmla="*/ 342 h 509"/>
                <a:gd name="T4" fmla="*/ 0 w 739"/>
                <a:gd name="T5" fmla="*/ 227 h 509"/>
                <a:gd name="T6" fmla="*/ 0 w 739"/>
                <a:gd name="T7" fmla="*/ 508 h 509"/>
                <a:gd name="T8" fmla="*/ 157 w 739"/>
                <a:gd name="T9" fmla="*/ 508 h 509"/>
                <a:gd name="T10" fmla="*/ 156 w 739"/>
                <a:gd name="T11" fmla="*/ 377 h 509"/>
                <a:gd name="T12" fmla="*/ 383 w 739"/>
                <a:gd name="T13" fmla="*/ 377 h 509"/>
                <a:gd name="T14" fmla="*/ 383 w 739"/>
                <a:gd name="T15" fmla="*/ 508 h 509"/>
                <a:gd name="T16" fmla="*/ 738 w 739"/>
                <a:gd name="T17" fmla="*/ 508 h 509"/>
                <a:gd name="T18" fmla="*/ 679 w 739"/>
                <a:gd name="T19" fmla="*/ 279 h 509"/>
                <a:gd name="T20" fmla="*/ 540 w 739"/>
                <a:gd name="T21" fmla="*/ 83 h 509"/>
                <a:gd name="T22" fmla="*/ 488 w 739"/>
                <a:gd name="T23" fmla="*/ 210 h 509"/>
                <a:gd name="T24" fmla="*/ 346 w 739"/>
                <a:gd name="T25" fmla="*/ 153 h 509"/>
                <a:gd name="T26" fmla="*/ 398 w 739"/>
                <a:gd name="T27" fmla="*/ 26 h 509"/>
                <a:gd name="T28" fmla="*/ 277 w 739"/>
                <a:gd name="T29" fmla="*/ 0 h 50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9" h="509">
                  <a:moveTo>
                    <a:pt x="277" y="0"/>
                  </a:moveTo>
                  <a:lnTo>
                    <a:pt x="93" y="342"/>
                  </a:lnTo>
                  <a:lnTo>
                    <a:pt x="0" y="227"/>
                  </a:lnTo>
                  <a:lnTo>
                    <a:pt x="0" y="508"/>
                  </a:lnTo>
                  <a:lnTo>
                    <a:pt x="157" y="508"/>
                  </a:lnTo>
                  <a:lnTo>
                    <a:pt x="156" y="377"/>
                  </a:lnTo>
                  <a:lnTo>
                    <a:pt x="383" y="377"/>
                  </a:lnTo>
                  <a:lnTo>
                    <a:pt x="383" y="508"/>
                  </a:lnTo>
                  <a:lnTo>
                    <a:pt x="738" y="508"/>
                  </a:lnTo>
                  <a:lnTo>
                    <a:pt x="679" y="279"/>
                  </a:lnTo>
                  <a:cubicBezTo>
                    <a:pt x="658" y="198"/>
                    <a:pt x="608" y="129"/>
                    <a:pt x="540" y="83"/>
                  </a:cubicBezTo>
                  <a:lnTo>
                    <a:pt x="488" y="210"/>
                  </a:lnTo>
                  <a:lnTo>
                    <a:pt x="346" y="153"/>
                  </a:lnTo>
                  <a:lnTo>
                    <a:pt x="398" y="26"/>
                  </a:lnTo>
                  <a:lnTo>
                    <a:pt x="277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5" name="Freeform 4"/>
            <p:cNvSpPr>
              <a:spLocks noChangeArrowheads="1"/>
            </p:cNvSpPr>
            <p:nvPr/>
          </p:nvSpPr>
          <p:spPr>
            <a:xfrm>
              <a:off x="529293" y="3147242"/>
              <a:ext cx="906693" cy="609860"/>
            </a:xfrm>
            <a:custGeom>
              <a:avLst/>
              <a:gdLst>
                <a:gd name="T0" fmla="*/ 461 w 740"/>
                <a:gd name="T1" fmla="*/ 0 h 500"/>
                <a:gd name="T2" fmla="*/ 341 w 740"/>
                <a:gd name="T3" fmla="*/ 18 h 500"/>
                <a:gd name="T4" fmla="*/ 392 w 740"/>
                <a:gd name="T5" fmla="*/ 144 h 500"/>
                <a:gd name="T6" fmla="*/ 250 w 740"/>
                <a:gd name="T7" fmla="*/ 201 h 500"/>
                <a:gd name="T8" fmla="*/ 198 w 740"/>
                <a:gd name="T9" fmla="*/ 74 h 500"/>
                <a:gd name="T10" fmla="*/ 59 w 740"/>
                <a:gd name="T11" fmla="*/ 270 h 500"/>
                <a:gd name="T12" fmla="*/ 0 w 740"/>
                <a:gd name="T13" fmla="*/ 499 h 500"/>
                <a:gd name="T14" fmla="*/ 739 w 740"/>
                <a:gd name="T15" fmla="*/ 499 h 500"/>
                <a:gd name="T16" fmla="*/ 739 w 740"/>
                <a:gd name="T17" fmla="*/ 219 h 500"/>
                <a:gd name="T18" fmla="*/ 645 w 740"/>
                <a:gd name="T19" fmla="*/ 331 h 500"/>
                <a:gd name="T20" fmla="*/ 461 w 740"/>
                <a:gd name="T21" fmla="*/ 0 h 5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0" h="500">
                  <a:moveTo>
                    <a:pt x="461" y="0"/>
                  </a:moveTo>
                  <a:lnTo>
                    <a:pt x="341" y="18"/>
                  </a:lnTo>
                  <a:lnTo>
                    <a:pt x="392" y="144"/>
                  </a:lnTo>
                  <a:lnTo>
                    <a:pt x="250" y="201"/>
                  </a:lnTo>
                  <a:lnTo>
                    <a:pt x="198" y="74"/>
                  </a:lnTo>
                  <a:cubicBezTo>
                    <a:pt x="131" y="120"/>
                    <a:pt x="80" y="189"/>
                    <a:pt x="59" y="270"/>
                  </a:cubicBezTo>
                  <a:lnTo>
                    <a:pt x="0" y="499"/>
                  </a:lnTo>
                  <a:lnTo>
                    <a:pt x="739" y="499"/>
                  </a:lnTo>
                  <a:lnTo>
                    <a:pt x="739" y="219"/>
                  </a:lnTo>
                  <a:lnTo>
                    <a:pt x="645" y="331"/>
                  </a:lnTo>
                  <a:lnTo>
                    <a:pt x="461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6" name="Freeform 5"/>
            <p:cNvSpPr>
              <a:spLocks noChangeArrowheads="1"/>
            </p:cNvSpPr>
            <p:nvPr/>
          </p:nvSpPr>
          <p:spPr>
            <a:xfrm>
              <a:off x="1155343" y="3060893"/>
              <a:ext cx="626047" cy="383188"/>
            </a:xfrm>
            <a:custGeom>
              <a:avLst/>
              <a:gdLst>
                <a:gd name="T0" fmla="*/ 143 w 513"/>
                <a:gd name="T1" fmla="*/ 313 h 314"/>
                <a:gd name="T2" fmla="*/ 0 w 513"/>
                <a:gd name="T3" fmla="*/ 57 h 314"/>
                <a:gd name="T4" fmla="*/ 86 w 513"/>
                <a:gd name="T5" fmla="*/ 0 h 314"/>
                <a:gd name="T6" fmla="*/ 257 w 513"/>
                <a:gd name="T7" fmla="*/ 175 h 314"/>
                <a:gd name="T8" fmla="*/ 427 w 513"/>
                <a:gd name="T9" fmla="*/ 0 h 314"/>
                <a:gd name="T10" fmla="*/ 512 w 513"/>
                <a:gd name="T11" fmla="*/ 57 h 314"/>
                <a:gd name="T12" fmla="*/ 370 w 513"/>
                <a:gd name="T13" fmla="*/ 313 h 314"/>
                <a:gd name="T14" fmla="*/ 257 w 513"/>
                <a:gd name="T15" fmla="*/ 175 h 314"/>
                <a:gd name="T16" fmla="*/ 143 w 513"/>
                <a:gd name="T17" fmla="*/ 313 h 3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3" h="314">
                  <a:moveTo>
                    <a:pt x="143" y="313"/>
                  </a:moveTo>
                  <a:lnTo>
                    <a:pt x="0" y="57"/>
                  </a:lnTo>
                  <a:lnTo>
                    <a:pt x="86" y="0"/>
                  </a:lnTo>
                  <a:lnTo>
                    <a:pt x="257" y="175"/>
                  </a:lnTo>
                  <a:lnTo>
                    <a:pt x="427" y="0"/>
                  </a:lnTo>
                  <a:lnTo>
                    <a:pt x="512" y="57"/>
                  </a:lnTo>
                  <a:lnTo>
                    <a:pt x="370" y="313"/>
                  </a:lnTo>
                  <a:lnTo>
                    <a:pt x="257" y="175"/>
                  </a:lnTo>
                  <a:lnTo>
                    <a:pt x="143" y="3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7" name="Freeform 6"/>
            <p:cNvSpPr>
              <a:spLocks noChangeArrowheads="1"/>
            </p:cNvSpPr>
            <p:nvPr/>
          </p:nvSpPr>
          <p:spPr>
            <a:xfrm>
              <a:off x="1090578" y="2542781"/>
              <a:ext cx="750182" cy="485728"/>
            </a:xfrm>
            <a:custGeom>
              <a:avLst/>
              <a:gdLst>
                <a:gd name="T0" fmla="*/ 606 w 614"/>
                <a:gd name="T1" fmla="*/ 0 h 399"/>
                <a:gd name="T2" fmla="*/ 611 w 614"/>
                <a:gd name="T3" fmla="*/ 37 h 399"/>
                <a:gd name="T4" fmla="*/ 607 w 614"/>
                <a:gd name="T5" fmla="*/ 71 h 399"/>
                <a:gd name="T6" fmla="*/ 575 w 614"/>
                <a:gd name="T7" fmla="*/ 127 h 399"/>
                <a:gd name="T8" fmla="*/ 564 w 614"/>
                <a:gd name="T9" fmla="*/ 133 h 399"/>
                <a:gd name="T10" fmla="*/ 535 w 614"/>
                <a:gd name="T11" fmla="*/ 166 h 399"/>
                <a:gd name="T12" fmla="*/ 473 w 614"/>
                <a:gd name="T13" fmla="*/ 298 h 399"/>
                <a:gd name="T14" fmla="*/ 313 w 614"/>
                <a:gd name="T15" fmla="*/ 398 h 399"/>
                <a:gd name="T16" fmla="*/ 299 w 614"/>
                <a:gd name="T17" fmla="*/ 398 h 399"/>
                <a:gd name="T18" fmla="*/ 140 w 614"/>
                <a:gd name="T19" fmla="*/ 298 h 399"/>
                <a:gd name="T20" fmla="*/ 78 w 614"/>
                <a:gd name="T21" fmla="*/ 166 h 399"/>
                <a:gd name="T22" fmla="*/ 48 w 614"/>
                <a:gd name="T23" fmla="*/ 133 h 399"/>
                <a:gd name="T24" fmla="*/ 37 w 614"/>
                <a:gd name="T25" fmla="*/ 127 h 399"/>
                <a:gd name="T26" fmla="*/ 5 w 614"/>
                <a:gd name="T27" fmla="*/ 71 h 399"/>
                <a:gd name="T28" fmla="*/ 1 w 614"/>
                <a:gd name="T29" fmla="*/ 37 h 399"/>
                <a:gd name="T30" fmla="*/ 6 w 614"/>
                <a:gd name="T31" fmla="*/ 0 h 399"/>
                <a:gd name="T32" fmla="*/ 606 w 614"/>
                <a:gd name="T33" fmla="*/ 0 h 39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4" h="399">
                  <a:moveTo>
                    <a:pt x="606" y="0"/>
                  </a:moveTo>
                  <a:cubicBezTo>
                    <a:pt x="611" y="12"/>
                    <a:pt x="613" y="24"/>
                    <a:pt x="611" y="37"/>
                  </a:cubicBezTo>
                  <a:lnTo>
                    <a:pt x="607" y="71"/>
                  </a:lnTo>
                  <a:cubicBezTo>
                    <a:pt x="605" y="94"/>
                    <a:pt x="595" y="115"/>
                    <a:pt x="575" y="127"/>
                  </a:cubicBezTo>
                  <a:lnTo>
                    <a:pt x="564" y="133"/>
                  </a:lnTo>
                  <a:cubicBezTo>
                    <a:pt x="551" y="141"/>
                    <a:pt x="541" y="152"/>
                    <a:pt x="535" y="166"/>
                  </a:cubicBezTo>
                  <a:lnTo>
                    <a:pt x="473" y="298"/>
                  </a:lnTo>
                  <a:cubicBezTo>
                    <a:pt x="444" y="359"/>
                    <a:pt x="382" y="398"/>
                    <a:pt x="313" y="398"/>
                  </a:cubicBezTo>
                  <a:lnTo>
                    <a:pt x="299" y="398"/>
                  </a:lnTo>
                  <a:cubicBezTo>
                    <a:pt x="231" y="398"/>
                    <a:pt x="169" y="359"/>
                    <a:pt x="140" y="298"/>
                  </a:cubicBezTo>
                  <a:lnTo>
                    <a:pt x="78" y="166"/>
                  </a:lnTo>
                  <a:cubicBezTo>
                    <a:pt x="71" y="152"/>
                    <a:pt x="61" y="141"/>
                    <a:pt x="48" y="133"/>
                  </a:cubicBezTo>
                  <a:lnTo>
                    <a:pt x="37" y="127"/>
                  </a:lnTo>
                  <a:cubicBezTo>
                    <a:pt x="17" y="115"/>
                    <a:pt x="8" y="94"/>
                    <a:pt x="5" y="71"/>
                  </a:cubicBezTo>
                  <a:lnTo>
                    <a:pt x="1" y="37"/>
                  </a:lnTo>
                  <a:cubicBezTo>
                    <a:pt x="0" y="24"/>
                    <a:pt x="2" y="12"/>
                    <a:pt x="6" y="0"/>
                  </a:cubicBezTo>
                  <a:lnTo>
                    <a:pt x="60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354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en-US" sz="1800" b="0" i="0" u="none" strike="noStrike" kern="0" cap="none" spc="0" normalizeH="0" baseline="0"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med" mc:Ignorable="p14" p14:dur="1600">
        <p:blinds dir="vert"/>
      </p:transition>
    </mc:Choice>
    <mc:Fallback>
      <p:transition xmlns:mc="http://schemas.openxmlformats.org/markup-compatibility/2006" xmlns:hp="http://schemas.haansoft.com/office/presentation/8.0" spd="med" mc:Ignorable="hp" hp:hslDur="1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6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51" grpId="1" animBg="1"/>
    </p:bldLst>
  </p:timing>
</p:sld>
</file>

<file path=ppt/slides/slide2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7720"/>
            <a:ext cx="12191999" cy="8191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8" name="Rectangle 30"/>
          <p:cNvSpPr/>
          <p:nvPr/>
        </p:nvSpPr>
        <p:spPr>
          <a:xfrm>
            <a:off x="360745" y="1318286"/>
            <a:ext cx="11470510" cy="5288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algn="t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02601" y="33208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endParaRPr lang="en-US" altLang="ko-KR" sz="4500" b="1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bg1"/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638146" y="5667572"/>
            <a:ext cx="2835651" cy="25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endParaRPr lang="en-US" altLang="ko-KR" sz="1100">
              <a:ln w="9525">
                <a:solidFill>
                  <a:schemeClr val="bg1">
                    <a:alpha val="2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Noto Sans"/>
              <a:ea typeface="Noto Sans"/>
              <a:cs typeface="Noto Sans"/>
            </a:endParaRPr>
          </a:p>
        </p:txBody>
      </p:sp>
      <p:sp>
        <p:nvSpPr>
          <p:cNvPr id="109" name=""/>
          <p:cNvSpPr txBox="1"/>
          <p:nvPr/>
        </p:nvSpPr>
        <p:spPr>
          <a:xfrm>
            <a:off x="724685" y="1653517"/>
            <a:ext cx="10448041" cy="4592977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25000"/>
              </a:lnSpc>
              <a:defRPr/>
            </a:pPr>
            <a:r>
              <a:rPr lang="en-US" altLang="ko-KR" sz="2300" b="1"/>
              <a:t>Guro Police Spdtation(Foreign Affairs Section)</a:t>
            </a:r>
            <a:r>
              <a:rPr lang="en-US" altLang="ko-KR" sz="2300"/>
              <a:t> </a:t>
            </a:r>
            <a:r>
              <a:rPr lang="en-US" altLang="ko-KR" sz="2300" b="1"/>
              <a:t>operates</a:t>
            </a:r>
            <a:r>
              <a:rPr lang="en-US" altLang="ko-KR" sz="2300"/>
              <a:t> </a:t>
            </a:r>
            <a:endParaRPr lang="en-US" altLang="ko-KR" sz="2300"/>
          </a:p>
          <a:p>
            <a:pPr>
              <a:lnSpc>
                <a:spcPct val="125000"/>
              </a:lnSpc>
              <a:defRPr/>
            </a:pPr>
            <a:r>
              <a:rPr lang="en-US" altLang="ko-KR" sz="2300" b="1">
                <a:solidFill>
                  <a:srgbClr val="ff0000"/>
                </a:solidFill>
              </a:rPr>
              <a:t>Foreign Crime Victims Support Council(</a:t>
            </a:r>
            <a:r>
              <a:rPr lang="ko-KR" altLang="en-US" sz="2300" b="1">
                <a:solidFill>
                  <a:srgbClr val="ff0000"/>
                </a:solidFill>
              </a:rPr>
              <a:t>외국인범죄피해자지원협의체）</a:t>
            </a:r>
            <a:endParaRPr lang="ko-KR" altLang="en-US" sz="2300" b="1">
              <a:solidFill>
                <a:srgbClr val="ff0000"/>
              </a:solidFill>
            </a:endParaRPr>
          </a:p>
          <a:p>
            <a:pPr>
              <a:lnSpc>
                <a:spcPct val="105000"/>
              </a:lnSpc>
              <a:defRPr/>
            </a:pPr>
            <a:endParaRPr lang="en-US" altLang="ko-KR" sz="2300" spc="100"/>
          </a:p>
          <a:p>
            <a:pPr>
              <a:lnSpc>
                <a:spcPct val="125000"/>
              </a:lnSpc>
              <a:defRPr/>
            </a:pPr>
            <a:r>
              <a:rPr lang="en-US" altLang="ko-KR" sz="2300" b="1"/>
              <a:t>We provide</a:t>
            </a:r>
            <a:endParaRPr lang="en-US" altLang="ko-KR" sz="2300" b="1"/>
          </a:p>
          <a:p>
            <a:pPr>
              <a:lnSpc>
                <a:spcPct val="125000"/>
              </a:lnSpc>
              <a:defRPr/>
            </a:pPr>
            <a:r>
              <a:rPr lang="en-US" altLang="ko-KR" sz="2300" b="1">
                <a:solidFill>
                  <a:srgbClr val="0000ff"/>
                </a:solidFill>
              </a:rPr>
              <a:t>- Legal support</a:t>
            </a:r>
            <a:endParaRPr lang="en-US" altLang="ko-KR" sz="2300" b="1">
              <a:solidFill>
                <a:srgbClr val="0000ff"/>
              </a:solidFill>
            </a:endParaRPr>
          </a:p>
          <a:p>
            <a:pPr>
              <a:lnSpc>
                <a:spcPct val="125000"/>
              </a:lnSpc>
              <a:defRPr/>
            </a:pPr>
            <a:r>
              <a:rPr lang="en-US" altLang="ko-KR" sz="2300" b="1">
                <a:solidFill>
                  <a:srgbClr val="0000ff"/>
                </a:solidFill>
              </a:rPr>
              <a:t>- Economic support</a:t>
            </a:r>
            <a:endParaRPr lang="en-US" altLang="ko-KR" sz="2300" b="1">
              <a:solidFill>
                <a:srgbClr val="0000ff"/>
              </a:solidFill>
            </a:endParaRPr>
          </a:p>
          <a:p>
            <a:pPr>
              <a:lnSpc>
                <a:spcPct val="125000"/>
              </a:lnSpc>
              <a:defRPr/>
            </a:pPr>
            <a:r>
              <a:rPr lang="en-US" altLang="ko-KR" sz="2300" b="1">
                <a:solidFill>
                  <a:srgbClr val="0000ff"/>
                </a:solidFill>
              </a:rPr>
              <a:t>- Interpreter service</a:t>
            </a:r>
            <a:endParaRPr lang="en-US" altLang="ko-KR" sz="2300" b="1">
              <a:solidFill>
                <a:srgbClr val="0000ff"/>
              </a:solidFill>
            </a:endParaRPr>
          </a:p>
          <a:p>
            <a:pPr>
              <a:lnSpc>
                <a:spcPct val="125000"/>
              </a:lnSpc>
              <a:defRPr/>
            </a:pPr>
            <a:endParaRPr lang="en-US" altLang="ko-KR" sz="2300"/>
          </a:p>
          <a:p>
            <a:pPr>
              <a:lnSpc>
                <a:spcPct val="125000"/>
              </a:lnSpc>
              <a:defRPr/>
            </a:pPr>
            <a:r>
              <a:rPr lang="en-US" altLang="ko-KR" sz="2300" b="1"/>
              <a:t>Don’t be hasitated and feel free to visit us</a:t>
            </a:r>
            <a:endParaRPr lang="en-US" altLang="ko-KR" sz="2300" b="1"/>
          </a:p>
          <a:p>
            <a:pPr>
              <a:lnSpc>
                <a:spcPct val="180000"/>
              </a:lnSpc>
              <a:defRPr/>
            </a:pPr>
            <a:r>
              <a:rPr lang="en-US" altLang="ko-KR" sz="2300" b="1"/>
              <a:t>Thank you!</a:t>
            </a:r>
            <a:endParaRPr lang="en-US" altLang="ko-KR" sz="2300" b="1"/>
          </a:p>
        </p:txBody>
      </p:sp>
      <p:sp>
        <p:nvSpPr>
          <p:cNvPr id="110" name="TextBox 17"/>
          <p:cNvSpPr txBox="1"/>
          <p:nvPr/>
        </p:nvSpPr>
        <p:spPr>
          <a:xfrm>
            <a:off x="488326" y="313033"/>
            <a:ext cx="11679925" cy="7709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4500" b="1" i="0" u="none" strike="noStrike" kern="1200" cap="none" spc="0" normalizeH="0" baseline="0" mc:Ignorable="hp" hp:hslEmbossed="0">
                <a:ln w="9525">
                  <a:solidFill>
                    <a:srgbClr val="ffffff"/>
                  </a:solidFill>
                </a:ln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Foreign Crime Victims Support Council</a:t>
            </a:r>
            <a:endParaRPr xmlns:mc="http://schemas.openxmlformats.org/markup-compatibility/2006" xmlns:hp="http://schemas.haansoft.com/office/presentation/8.0" kumimoji="0" lang="en-US" altLang="ko-KR" sz="4500" b="1" i="0" u="none" strike="noStrike" kern="1200" cap="none" spc="0" normalizeH="0" baseline="0" mc:Ignorable="hp" hp:hslEmbossed="0">
              <a:ln w="9525">
                <a:solidFill>
                  <a:srgbClr val="ffffff"/>
                </a:solidFill>
              </a:ln>
              <a:solidFill>
                <a:srgbClr val="ffffff"/>
              </a:solidFill>
              <a:latin typeface="Noto Sans"/>
              <a:ea typeface="Noto Sans"/>
              <a:cs typeface="Noto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Times New Roman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Times New Roman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794</ep:Words>
  <ep:PresentationFormat>와이드스크린</ep:PresentationFormat>
  <ep:Paragraphs>127</ep:Paragraphs>
  <ep:Slides>22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ep:HeadingPairs>
  <ep:TitlesOfParts>
    <vt:vector size="2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2021-06-17T05:58:43.000</dcterms:created>
  <dc:creator>개미리</dc:creator>
  <cp:lastModifiedBy>user</cp:lastModifiedBy>
  <dcterms:modified xsi:type="dcterms:W3CDTF">2023-04-05T06:07:17.826</dcterms:modified>
  <cp:revision>264</cp:revision>
  <dc:title>PowerPoint 프레젠테이션</dc:title>
  <cp:version/>
</cp:coreProperties>
</file>