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9" r:id="rId2"/>
    <p:sldId id="283" r:id="rId3"/>
    <p:sldId id="284" r:id="rId4"/>
    <p:sldId id="285" r:id="rId5"/>
    <p:sldId id="286" r:id="rId6"/>
    <p:sldId id="287" r:id="rId7"/>
    <p:sldId id="257" r:id="rId8"/>
    <p:sldId id="258" r:id="rId9"/>
    <p:sldId id="259" r:id="rId10"/>
    <p:sldId id="260" r:id="rId11"/>
    <p:sldId id="261" r:id="rId12"/>
    <p:sldId id="264" r:id="rId13"/>
    <p:sldId id="265" r:id="rId14"/>
    <p:sldId id="280" r:id="rId15"/>
    <p:sldId id="267" r:id="rId16"/>
    <p:sldId id="268" r:id="rId17"/>
    <p:sldId id="266" r:id="rId18"/>
    <p:sldId id="269" r:id="rId19"/>
    <p:sldId id="271" r:id="rId20"/>
    <p:sldId id="272" r:id="rId21"/>
    <p:sldId id="273" r:id="rId22"/>
    <p:sldId id="274" r:id="rId23"/>
    <p:sldId id="281" r:id="rId24"/>
    <p:sldId id="282" r:id="rId25"/>
    <p:sldId id="277" r:id="rId26"/>
    <p:sldId id="278" r:id="rId2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31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9068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8087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794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9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670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820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362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4844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9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2719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4455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8769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04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2CAA150-CE1D-4664-9CD0-2260C562D19A}" type="datetimeFigureOut">
              <a:rPr lang="ko-KR" altLang="en-US" smtClean="0"/>
              <a:t>2024-11-29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C049804-32FF-4FA3-82AF-016F7D39B6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13778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457200" rtl="0" eaLnBrk="1" latinLnBrk="1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Education on Understanding sexual violence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009889" y="5780719"/>
            <a:ext cx="2987040" cy="583506"/>
          </a:xfrm>
        </p:spPr>
        <p:txBody>
          <a:bodyPr>
            <a:normAutofit/>
          </a:bodyPr>
          <a:lstStyle/>
          <a:p>
            <a:r>
              <a:rPr lang="en-US" altLang="ko-KR" sz="3200" dirty="0"/>
              <a:t>NOV. 29, 2024 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50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To avoid </a:t>
            </a:r>
            <a:r>
              <a:rPr lang="en-US" altLang="ko-KR" sz="3200" dirty="0" err="1"/>
              <a:t>becoimg</a:t>
            </a:r>
            <a:r>
              <a:rPr lang="en-US" altLang="ko-KR" sz="3200" dirty="0"/>
              <a:t> a victim of sexual violence, one should not dress provocatively.</a:t>
            </a:r>
          </a:p>
          <a:p>
            <a:endParaRPr lang="en-US" altLang="ko-KR" sz="3200" dirty="0"/>
          </a:p>
          <a:p>
            <a:r>
              <a:rPr lang="en-US" altLang="ko-KR" sz="3200" dirty="0"/>
              <a:t>Is it true? Or not?</a:t>
            </a:r>
            <a:endParaRPr lang="ko-KR" altLang="en-US" sz="32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7D92518-9D6F-4BE4-9BB6-90EF824AA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9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The preconceived notion contained in this remark is, "Is sexual assault the cause of sexual violence?"</a:t>
            </a:r>
            <a:endParaRPr lang="ko-KR" altLang="en-US" sz="32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7C4CCF8-550A-4C06-8615-69D6FEF27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26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200" dirty="0"/>
              <a:t>Consent?(dictionary meaning)</a:t>
            </a:r>
          </a:p>
          <a:p>
            <a:r>
              <a:rPr lang="en-US" altLang="ko-KR" sz="3200" dirty="0"/>
              <a:t>grant permission to do what is requested.</a:t>
            </a:r>
            <a:endParaRPr lang="ko-KR" altLang="en-US" sz="32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03E9C2F-16F1-4DBE-838C-03F57B7D2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21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Going into someone's house without permission? The crime of breaking into a house</a:t>
            </a:r>
          </a:p>
          <a:p>
            <a:endParaRPr lang="en-US" altLang="ko-KR" sz="3200" dirty="0"/>
          </a:p>
          <a:p>
            <a:r>
              <a:rPr lang="en-US" altLang="ko-KR" sz="3200" dirty="0"/>
              <a:t>Taking other people's things without permission? theft</a:t>
            </a:r>
            <a:endParaRPr lang="ko-KR" altLang="en-US" sz="32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FCD4458-AB5A-4BA8-B5A0-B0E55AD2F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97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Unauthorized Content Use? </a:t>
            </a:r>
          </a:p>
          <a:p>
            <a:pPr marL="0" indent="0">
              <a:buNone/>
            </a:pPr>
            <a:r>
              <a:rPr lang="en-US" altLang="ko-KR" sz="3200" dirty="0"/>
              <a:t>   Copyright Infringement</a:t>
            </a:r>
          </a:p>
          <a:p>
            <a:pPr marL="0" indent="0">
              <a:buNone/>
            </a:pPr>
            <a:endParaRPr lang="en-US" altLang="ko-KR" sz="3200" dirty="0"/>
          </a:p>
          <a:p>
            <a:pPr marL="0" indent="0">
              <a:buNone/>
            </a:pPr>
            <a:r>
              <a:rPr lang="en-US" altLang="ko-KR" sz="3200" dirty="0"/>
              <a:t> What about unauthorized sexual contact? </a:t>
            </a:r>
          </a:p>
          <a:p>
            <a:pPr marL="0" indent="0">
              <a:buNone/>
            </a:pPr>
            <a:r>
              <a:rPr lang="en-US" altLang="ko-KR" sz="3200" dirty="0"/>
              <a:t> Sexual violence</a:t>
            </a:r>
            <a:endParaRPr lang="ko-KR" altLang="en-US" sz="32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372286B-BC76-4E31-BC21-11C2071A1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65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ko-KR" sz="3200" b="1" dirty="0"/>
              <a:t>Sexual violence :</a:t>
            </a:r>
            <a:r>
              <a:rPr lang="en-US" altLang="ko-KR" sz="3200" dirty="0"/>
              <a:t> </a:t>
            </a:r>
            <a:endParaRPr lang="en-US" altLang="ko-KR" dirty="0"/>
          </a:p>
          <a:p>
            <a:pPr marL="0" indent="0">
              <a:buNone/>
              <a:defRPr/>
            </a:pPr>
            <a:r>
              <a:rPr lang="en-US" altLang="ko-KR" dirty="0"/>
              <a:t> - </a:t>
            </a:r>
            <a:r>
              <a:rPr lang="en-US" altLang="ko-KR" sz="2800" dirty="0"/>
              <a:t>This means not only rape, sexual harassment, and sexual</a:t>
            </a:r>
          </a:p>
          <a:p>
            <a:pPr marL="0" indent="0">
              <a:buNone/>
              <a:defRPr/>
            </a:pPr>
            <a:r>
              <a:rPr lang="en-US" altLang="ko-KR" sz="2800" dirty="0"/>
              <a:t>   violence, </a:t>
            </a:r>
            <a:r>
              <a:rPr lang="en-US" altLang="ko-KR" sz="2800" b="1" dirty="0">
                <a:solidFill>
                  <a:srgbClr val="FF0000"/>
                </a:solidFill>
              </a:rPr>
              <a:t>but all violence done against the will of other </a:t>
            </a:r>
          </a:p>
          <a:p>
            <a:pPr marL="0" indent="0">
              <a:buNone/>
              <a:defRPr/>
            </a:pPr>
            <a:r>
              <a:rPr lang="en-US" altLang="ko-KR" sz="2800" b="1" dirty="0">
                <a:solidFill>
                  <a:srgbClr val="FF0000"/>
                </a:solidFill>
              </a:rPr>
              <a:t>   people by sex.</a:t>
            </a:r>
          </a:p>
          <a:p>
            <a:pPr marL="0" indent="0">
              <a:buNone/>
              <a:defRPr/>
            </a:pPr>
            <a:endParaRPr lang="en-US" altLang="ko-KR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2800" dirty="0"/>
              <a:t>   Sexual violence refers to all forms of sexual activity</a:t>
            </a:r>
          </a:p>
          <a:p>
            <a:pPr marL="0" indent="0">
              <a:buNone/>
            </a:pPr>
            <a:r>
              <a:rPr lang="en-US" altLang="ko-KR" sz="2800" dirty="0"/>
              <a:t>   performed </a:t>
            </a:r>
            <a:r>
              <a:rPr lang="en-US" altLang="ko-KR" sz="2800" dirty="0">
                <a:solidFill>
                  <a:srgbClr val="FF0000"/>
                </a:solidFill>
              </a:rPr>
              <a:t>without the consent of the other people.</a:t>
            </a:r>
            <a:br>
              <a:rPr lang="en-US" altLang="ko-KR" sz="2800" dirty="0"/>
            </a:br>
            <a:endParaRPr lang="en-US" altLang="ko-KR" sz="2800" b="1" dirty="0">
              <a:solidFill>
                <a:srgbClr val="FF0000"/>
              </a:solidFill>
            </a:endParaRPr>
          </a:p>
          <a:p>
            <a:endParaRPr lang="ko-KR" altLang="en-US" sz="28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ADA66EC-FCE9-4323-B7E0-E71E126AA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98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sz="2800" dirty="0"/>
              <a:t>The concept of consent: </a:t>
            </a:r>
          </a:p>
          <a:p>
            <a:pPr marL="0" indent="0">
              <a:buNone/>
            </a:pPr>
            <a:r>
              <a:rPr lang="en-US" altLang="ko-KR" sz="2800" dirty="0"/>
              <a:t>  consent should always be clear, voluntary, and free from </a:t>
            </a:r>
          </a:p>
          <a:p>
            <a:pPr marL="0" indent="0">
              <a:buNone/>
            </a:pPr>
            <a:r>
              <a:rPr lang="en-US" altLang="ko-KR" sz="2800" dirty="0"/>
              <a:t>  coercion or pressure.</a:t>
            </a:r>
            <a:br>
              <a:rPr lang="en-US" altLang="ko-KR" sz="2800" dirty="0"/>
            </a:br>
            <a:endParaRPr lang="en-US" altLang="ko-KR" sz="28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CCD5438-815D-4285-8FB7-9658938C1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80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sz="2800" dirty="0"/>
              <a:t>If consent is not established, consent is impossible under</a:t>
            </a:r>
          </a:p>
          <a:p>
            <a:pPr marL="0" indent="0">
              <a:buNone/>
            </a:pPr>
            <a:r>
              <a:rPr lang="en-US" altLang="ko-KR" sz="2800" dirty="0"/>
              <a:t>  drinking, medication, or psychological atrophy. </a:t>
            </a:r>
          </a:p>
          <a:p>
            <a:pPr marL="0" indent="0">
              <a:buNone/>
            </a:pPr>
            <a:r>
              <a:rPr lang="en-US" altLang="ko-KR" sz="2800" dirty="0"/>
              <a:t>  Minors do not have consent.</a:t>
            </a:r>
            <a:endParaRPr lang="ko-KR" altLang="en-US" sz="2800" dirty="0"/>
          </a:p>
          <a:p>
            <a:endParaRPr lang="ko-KR" altLang="en-US" sz="28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6BEA1CC-0822-40FE-866C-A05095E6C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2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3333750" y="2222500"/>
            <a:ext cx="5524500" cy="363696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AD9F8A0-BB3D-415F-BC73-302115D02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82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2. Types of sexual violence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en-US" altLang="ko-KR" sz="2800" dirty="0"/>
              <a:t>Example include Rape, Sexual  molestation, Sexual </a:t>
            </a:r>
          </a:p>
          <a:p>
            <a:pPr marL="0" indent="0">
              <a:buNone/>
            </a:pPr>
            <a:r>
              <a:rPr lang="en-US" altLang="ko-KR" sz="2800" dirty="0"/>
              <a:t>  harassment in toilet, Sexual abuse, Stalking, Cyber sexual </a:t>
            </a:r>
          </a:p>
          <a:p>
            <a:pPr marL="0" indent="0">
              <a:buNone/>
            </a:pPr>
            <a:r>
              <a:rPr lang="en-US" altLang="ko-KR" sz="2800" dirty="0"/>
              <a:t>  violence.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88173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endParaRPr lang="en-US" altLang="ko-KR" dirty="0"/>
          </a:p>
          <a:p>
            <a:pPr fontAlgn="base"/>
            <a:endParaRPr lang="en-US" altLang="ko-KR" dirty="0"/>
          </a:p>
          <a:p>
            <a:pPr fontAlgn="base"/>
            <a:r>
              <a:rPr lang="en-US" altLang="ko-KR" sz="2800" dirty="0"/>
              <a:t>Among them, cyber sexual violence has been on the rise </a:t>
            </a:r>
          </a:p>
          <a:p>
            <a:pPr marL="0" indent="0" fontAlgn="base">
              <a:buNone/>
            </a:pPr>
            <a:r>
              <a:rPr lang="en-US" altLang="ko-KR" sz="2800" dirty="0"/>
              <a:t>  recently.</a:t>
            </a:r>
          </a:p>
          <a:p>
            <a:pPr marL="0" indent="0" fontAlgn="base">
              <a:buNone/>
            </a:pPr>
            <a:endParaRPr lang="en-US" altLang="ko-KR" sz="2800" dirty="0"/>
          </a:p>
          <a:p>
            <a:pPr marL="0" indent="0" fontAlgn="base">
              <a:buNone/>
            </a:pPr>
            <a:r>
              <a:rPr lang="en-US" altLang="ko-KR" sz="2800" dirty="0"/>
              <a:t> 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A85BB42-2F40-4222-A2AB-E71A61B8B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09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/>
          </a:p>
          <a:p>
            <a:endParaRPr lang="en-US" altLang="ko-KR" sz="2800" dirty="0"/>
          </a:p>
          <a:p>
            <a:r>
              <a:rPr lang="en-US" altLang="ko-KR" sz="2800" dirty="0"/>
              <a:t>Causes of the Increase in Digital Sexual Crimes</a:t>
            </a:r>
          </a:p>
          <a:p>
            <a:endParaRPr lang="en-US" altLang="ko-KR" sz="2800" dirty="0"/>
          </a:p>
          <a:p>
            <a:pPr marL="514350" indent="-514350">
              <a:buAutoNum type="arabicPeriod"/>
            </a:pPr>
            <a:r>
              <a:rPr lang="en-US" altLang="ko-KR" sz="2800" dirty="0"/>
              <a:t>Anonymity of Technology: Perpetrators can easily hide their identities.</a:t>
            </a:r>
          </a:p>
          <a:p>
            <a:pPr marL="0" indent="0">
              <a:buNone/>
            </a:pP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7B62D95-E576-4A05-8909-28BD88F61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22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800" dirty="0"/>
          </a:p>
          <a:p>
            <a:pPr marL="0" indent="0">
              <a:buNone/>
            </a:pPr>
            <a:r>
              <a:rPr lang="en-US" altLang="ko-KR" sz="2800" dirty="0"/>
              <a:t>2. Rapid Spread: Content can quickly go viral through the internet and social media.</a:t>
            </a:r>
          </a:p>
          <a:p>
            <a:endParaRPr lang="en-US" altLang="ko-KR" sz="2800" dirty="0"/>
          </a:p>
          <a:p>
            <a:pPr marL="0" indent="0">
              <a:buNone/>
            </a:pPr>
            <a:r>
              <a:rPr lang="en-US" altLang="ko-KR" sz="2800" dirty="0"/>
              <a:t>3. Lack of Legal and Social Awareness: Many people fail to fully grasp the severity of digital sexual crimes.</a:t>
            </a:r>
          </a:p>
          <a:p>
            <a:endParaRPr lang="en-US" altLang="ko-KR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BBFEC24-980A-4D28-BB9A-D4A2CF896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67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How to prevent sexual violence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</a:t>
            </a:r>
          </a:p>
          <a:p>
            <a:pPr marL="0" indent="0">
              <a:buNone/>
            </a:pPr>
            <a:r>
              <a:rPr lang="en-US" altLang="ko-KR" dirty="0"/>
              <a:t>  </a:t>
            </a:r>
            <a:r>
              <a:rPr lang="en-US" altLang="ko-KR" sz="2800" dirty="0"/>
              <a:t>1. Understanding Consent</a:t>
            </a:r>
          </a:p>
          <a:p>
            <a:pPr marL="0" indent="0">
              <a:buNone/>
            </a:pPr>
            <a:r>
              <a:rPr lang="en-US" altLang="ko-KR" sz="2800" dirty="0"/>
              <a:t>  2. Teaching Healthy Relationships</a:t>
            </a:r>
          </a:p>
          <a:p>
            <a:pPr marL="0" indent="0">
              <a:buNone/>
            </a:pPr>
            <a:r>
              <a:rPr lang="en-US" altLang="ko-KR" sz="2800" dirty="0"/>
              <a:t>  3. Recognizing Warning Signs</a:t>
            </a:r>
          </a:p>
          <a:p>
            <a:pPr marL="0" indent="0">
              <a:buNone/>
            </a:pPr>
            <a:r>
              <a:rPr lang="en-US" altLang="ko-KR" sz="2800" dirty="0"/>
              <a:t>  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13880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 </a:t>
            </a:r>
          </a:p>
          <a:p>
            <a:pPr marL="0" indent="0">
              <a:buNone/>
            </a:pPr>
            <a:r>
              <a:rPr lang="en-US" altLang="ko-KR" dirty="0"/>
              <a:t>   </a:t>
            </a:r>
            <a:r>
              <a:rPr lang="en-US" altLang="ko-KR" sz="2800" dirty="0"/>
              <a:t>4. Bystander Intervention</a:t>
            </a:r>
          </a:p>
          <a:p>
            <a:pPr marL="0" indent="0">
              <a:buNone/>
            </a:pPr>
            <a:r>
              <a:rPr lang="en-US" altLang="ko-KR" sz="2800" dirty="0"/>
              <a:t>  5. Supporting Survivors</a:t>
            </a:r>
          </a:p>
          <a:p>
            <a:pPr marL="0" indent="0">
              <a:buNone/>
            </a:pPr>
            <a:r>
              <a:rPr lang="en-US" altLang="ko-KR" sz="2800" dirty="0"/>
              <a:t>  6. Raising Awareness</a:t>
            </a:r>
            <a:endParaRPr lang="ko-KR" altLang="en-US" sz="28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CFC748D-D0E9-4FCE-B725-239FCFCE6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05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How to respond &amp; deal with sexual violence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</a:t>
            </a:r>
          </a:p>
          <a:p>
            <a:pPr marL="0" indent="0">
              <a:buNone/>
            </a:pPr>
            <a:r>
              <a:rPr lang="en-US" altLang="ko-KR" sz="2800" dirty="0"/>
              <a:t>    1. Believe the Survivor</a:t>
            </a:r>
          </a:p>
          <a:p>
            <a:pPr marL="0" indent="0">
              <a:buNone/>
            </a:pPr>
            <a:r>
              <a:rPr lang="en-US" altLang="ko-KR" sz="2800" dirty="0"/>
              <a:t>    2. Listen Without Judgment</a:t>
            </a:r>
          </a:p>
          <a:p>
            <a:pPr marL="0" indent="0">
              <a:buNone/>
            </a:pPr>
            <a:r>
              <a:rPr lang="en-US" altLang="ko-KR" sz="2800" dirty="0"/>
              <a:t>    3. Respect Their Choices</a:t>
            </a:r>
          </a:p>
          <a:p>
            <a:pPr marL="0" indent="0">
              <a:buNone/>
            </a:pPr>
            <a:r>
              <a:rPr lang="en-US" altLang="ko-KR" sz="2800" dirty="0"/>
              <a:t>    4. Offer Help</a:t>
            </a:r>
          </a:p>
          <a:p>
            <a:pPr marL="0" indent="0">
              <a:buNone/>
            </a:pP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4280353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en-US" altLang="ko-KR" sz="2800" dirty="0"/>
              <a:t>5. Encourage Professional Support</a:t>
            </a:r>
          </a:p>
          <a:p>
            <a:pPr marL="0" indent="0">
              <a:buNone/>
            </a:pPr>
            <a:r>
              <a:rPr lang="en-US" altLang="ko-KR" sz="2800" dirty="0"/>
              <a:t>   6. Maintain Privacy</a:t>
            </a:r>
          </a:p>
          <a:p>
            <a:pPr marL="0" indent="0">
              <a:buNone/>
            </a:pPr>
            <a:r>
              <a:rPr lang="en-US" altLang="ko-KR" sz="2800" dirty="0"/>
              <a:t>   7. Report if Necessary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667E049-F7F0-47C6-9B52-8C9999301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23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How to report sexual violence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defRPr/>
            </a:pPr>
            <a:endParaRPr lang="en-US" altLang="ko-KR" b="1" dirty="0"/>
          </a:p>
          <a:p>
            <a:pPr>
              <a:lnSpc>
                <a:spcPct val="200000"/>
              </a:lnSpc>
              <a:defRPr/>
            </a:pPr>
            <a:r>
              <a:rPr lang="en-US" altLang="ko-KR" sz="2800" b="1" dirty="0"/>
              <a:t>Korean National Police Agency </a:t>
            </a:r>
            <a:r>
              <a:rPr lang="en-US" altLang="ko-KR" sz="2800" b="1" dirty="0">
                <a:solidFill>
                  <a:srgbClr val="FF0000"/>
                </a:solidFill>
              </a:rPr>
              <a:t>112</a:t>
            </a:r>
          </a:p>
          <a:p>
            <a:pPr marL="0" indent="0">
              <a:lnSpc>
                <a:spcPct val="200000"/>
              </a:lnSpc>
              <a:buNone/>
              <a:defRPr/>
            </a:pPr>
            <a:r>
              <a:rPr lang="en-US" altLang="ko-KR" sz="2800" b="1" dirty="0"/>
              <a:t>  Emergency call for women </a:t>
            </a:r>
            <a:r>
              <a:rPr lang="en-US" altLang="ko-KR" sz="2800" b="1" dirty="0">
                <a:solidFill>
                  <a:srgbClr val="FF0000"/>
                </a:solidFill>
              </a:rPr>
              <a:t>1366</a:t>
            </a:r>
            <a:r>
              <a:rPr lang="en-US" altLang="ko-KR" sz="2800" b="1" dirty="0"/>
              <a:t>(24hours)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2800" b="1" dirty="0"/>
              <a:t>Online report : </a:t>
            </a:r>
            <a:r>
              <a:rPr lang="en-US" altLang="ko-KR" sz="2800" b="1" dirty="0">
                <a:solidFill>
                  <a:srgbClr val="0000FF"/>
                </a:solidFill>
              </a:rPr>
              <a:t>https://www.safe182.go.kr</a:t>
            </a:r>
          </a:p>
        </p:txBody>
      </p:sp>
    </p:spTree>
    <p:extLst>
      <p:ext uri="{BB962C8B-B14F-4D97-AF65-F5344CB8AC3E}">
        <p14:creationId xmlns:p14="http://schemas.microsoft.com/office/powerpoint/2010/main" val="498722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 definition of dating violence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sz="3200" dirty="0"/>
              <a:t>★ Dating violence is physical and psychological </a:t>
            </a:r>
          </a:p>
          <a:p>
            <a:pPr marL="0" indent="0">
              <a:buNone/>
            </a:pPr>
            <a:r>
              <a:rPr lang="en-US" altLang="ko-KR" sz="3200" dirty="0"/>
              <a:t>     violence in a relationship.</a:t>
            </a:r>
            <a:br>
              <a:rPr lang="en-US" altLang="ko-KR" sz="3200" dirty="0"/>
            </a:b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24164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altLang="ko-KR" b="1" dirty="0"/>
              <a:t>Stalking 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  <a:p>
            <a:pPr>
              <a:defRPr/>
            </a:pPr>
            <a:r>
              <a:rPr lang="en-US" altLang="ko-KR" sz="2800" dirty="0"/>
              <a:t>Acts that cause anxiety or fear, such as </a:t>
            </a:r>
            <a:r>
              <a:rPr lang="en-US" altLang="ko-KR" sz="2800" b="1" u="sng" dirty="0">
                <a:solidFill>
                  <a:srgbClr val="FF0000"/>
                </a:solidFill>
              </a:rPr>
              <a:t>continuously or </a:t>
            </a:r>
          </a:p>
          <a:p>
            <a:pPr marL="0" indent="0">
              <a:buNone/>
              <a:defRPr/>
            </a:pPr>
            <a:r>
              <a:rPr lang="en-US" altLang="ko-KR" sz="2800" b="1" u="sng" dirty="0">
                <a:solidFill>
                  <a:srgbClr val="FF0000"/>
                </a:solidFill>
              </a:rPr>
              <a:t>repeatedly</a:t>
            </a:r>
            <a:r>
              <a:rPr lang="en-US" altLang="ko-KR" sz="2800" dirty="0"/>
              <a:t> approaching or watching the victim against the will of the victim without a justifiable reason.</a:t>
            </a:r>
          </a:p>
        </p:txBody>
      </p:sp>
    </p:spTree>
    <p:extLst>
      <p:ext uri="{BB962C8B-B14F-4D97-AF65-F5344CB8AC3E}">
        <p14:creationId xmlns:p14="http://schemas.microsoft.com/office/powerpoint/2010/main" val="1743511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Voice </a:t>
            </a:r>
            <a:r>
              <a:rPr lang="en-US" altLang="ko-KR" dirty="0" err="1"/>
              <a:t>phshing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/>
          </a:bodyPr>
          <a:lstStyle/>
          <a:p>
            <a:pPr>
              <a:defRPr/>
            </a:pPr>
            <a:endParaRPr lang="en-US" altLang="ko-KR" sz="3200" b="1" dirty="0"/>
          </a:p>
          <a:p>
            <a:pPr>
              <a:defRPr/>
            </a:pPr>
            <a:r>
              <a:rPr lang="en-US" altLang="ko-KR" sz="2800" b="1" u="sng" dirty="0">
                <a:solidFill>
                  <a:srgbClr val="FF0000"/>
                </a:solidFill>
              </a:rPr>
              <a:t>Voice Phishing is a financial scam via communication</a:t>
            </a:r>
            <a:r>
              <a:rPr lang="en-US" altLang="ko-KR" sz="2800" dirty="0"/>
              <a:t> devices such as telephones, mobile phone, internet to obtain your money or financial info.</a:t>
            </a:r>
          </a:p>
          <a:p>
            <a:pPr>
              <a:lnSpc>
                <a:spcPct val="120000"/>
              </a:lnSpc>
              <a:defRPr/>
            </a:pPr>
            <a:endParaRPr lang="en-US" altLang="ko-KR" dirty="0"/>
          </a:p>
          <a:p>
            <a:pPr>
              <a:lnSpc>
                <a:spcPct val="120000"/>
              </a:lnSpc>
              <a:defRPr/>
            </a:pPr>
            <a:endParaRPr lang="en-US" altLang="ko-KR" dirty="0"/>
          </a:p>
          <a:p>
            <a:pPr>
              <a:lnSpc>
                <a:spcPct val="120000"/>
              </a:lnSpc>
              <a:defRPr/>
            </a:pPr>
            <a:endParaRPr lang="en-US" altLang="ko-KR" dirty="0"/>
          </a:p>
          <a:p>
            <a:pPr>
              <a:lnSpc>
                <a:spcPct val="120000"/>
              </a:lnSpc>
              <a:defRPr/>
            </a:pPr>
            <a:endParaRPr lang="en-US" altLang="ko-KR" dirty="0"/>
          </a:p>
          <a:p>
            <a:pPr>
              <a:lnSpc>
                <a:spcPct val="120000"/>
              </a:lnSpc>
              <a:defRPr/>
            </a:pPr>
            <a:endParaRPr lang="en-US" altLang="ko-KR" dirty="0"/>
          </a:p>
          <a:p>
            <a:pPr>
              <a:lnSpc>
                <a:spcPct val="120000"/>
              </a:lnSpc>
              <a:defRPr/>
            </a:pP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40112" y="4802588"/>
            <a:ext cx="3125027" cy="158487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576444" y="4802588"/>
            <a:ext cx="2880085" cy="158487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7969127" y="4802588"/>
            <a:ext cx="3131393" cy="158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80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How to prevent voice phishing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When you get a call unfamiliar number,  do not answer.</a:t>
            </a:r>
          </a:p>
          <a:p>
            <a:r>
              <a:rPr lang="en-US" altLang="ko-KR" sz="2800" dirty="0"/>
              <a:t>If it is important, they will call you again and text massage.</a:t>
            </a:r>
          </a:p>
          <a:p>
            <a:r>
              <a:rPr lang="en-US" altLang="ko-KR" sz="2800" dirty="0" err="1"/>
              <a:t>Rember</a:t>
            </a:r>
            <a:r>
              <a:rPr lang="en-US" altLang="ko-KR" sz="2800" dirty="0"/>
              <a:t> that </a:t>
            </a:r>
            <a:r>
              <a:rPr lang="en-US" altLang="ko-KR" sz="2800" dirty="0" err="1"/>
              <a:t>goverment</a:t>
            </a:r>
            <a:r>
              <a:rPr lang="en-US" altLang="ko-KR" sz="2800" dirty="0"/>
              <a:t> agencies or financial services will </a:t>
            </a:r>
            <a:r>
              <a:rPr lang="en-US" altLang="ko-KR" sz="2800" dirty="0" err="1"/>
              <a:t>naver</a:t>
            </a:r>
            <a:r>
              <a:rPr lang="en-US" altLang="ko-KR" sz="2800" dirty="0"/>
              <a:t> ask you for your money or </a:t>
            </a:r>
          </a:p>
          <a:p>
            <a:pPr marL="0" indent="0">
              <a:buNone/>
            </a:pPr>
            <a:r>
              <a:rPr lang="en-US" altLang="ko-KR" sz="2800" dirty="0"/>
              <a:t>    Banking info.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47411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How to deal with if you get a call voice phishing?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Immediately call the police(112)</a:t>
            </a:r>
          </a:p>
          <a:p>
            <a:r>
              <a:rPr lang="en-US" altLang="ko-KR" sz="2800" dirty="0"/>
              <a:t>They will </a:t>
            </a:r>
            <a:r>
              <a:rPr lang="en-US" altLang="ko-KR" sz="2800" dirty="0" err="1"/>
              <a:t>connet</a:t>
            </a:r>
            <a:r>
              <a:rPr lang="en-US" altLang="ko-KR" sz="2800" dirty="0"/>
              <a:t> you with the financial crimes division, who can assist you with a </a:t>
            </a:r>
            <a:r>
              <a:rPr lang="en-US" altLang="ko-KR" sz="2800" dirty="0" err="1"/>
              <a:t>Trasaction</a:t>
            </a:r>
            <a:r>
              <a:rPr lang="en-US" altLang="ko-KR" sz="2800" dirty="0"/>
              <a:t> Cancellation Request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94917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Foreign Crime Victims Support Council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sz="2800" dirty="0"/>
              <a:t> </a:t>
            </a:r>
            <a:r>
              <a:rPr lang="en-US" altLang="ko-KR" sz="2800" dirty="0" err="1"/>
              <a:t>Guro</a:t>
            </a:r>
            <a:r>
              <a:rPr lang="en-US" altLang="ko-KR" sz="2800" dirty="0"/>
              <a:t> Police </a:t>
            </a:r>
            <a:r>
              <a:rPr lang="en-US" altLang="ko-KR" sz="2800" dirty="0" err="1"/>
              <a:t>Spdtation</a:t>
            </a:r>
            <a:r>
              <a:rPr lang="en-US" altLang="ko-KR" sz="2800" dirty="0"/>
              <a:t> ( Foreign Affairs Section) operates.</a:t>
            </a:r>
          </a:p>
          <a:p>
            <a:r>
              <a:rPr lang="en-US" altLang="ko-KR" sz="2800" dirty="0">
                <a:solidFill>
                  <a:srgbClr val="FF0000"/>
                </a:solidFill>
              </a:rPr>
              <a:t> Foreign Crime Victims Support Council</a:t>
            </a:r>
          </a:p>
          <a:p>
            <a:pPr marL="0" indent="0">
              <a:buNone/>
            </a:pPr>
            <a:r>
              <a:rPr lang="en-US" altLang="ko-KR" sz="2800" dirty="0">
                <a:solidFill>
                  <a:srgbClr val="FF0000"/>
                </a:solidFill>
              </a:rPr>
              <a:t>        (</a:t>
            </a:r>
            <a:r>
              <a:rPr lang="ko-KR" altLang="en-US" sz="2800" dirty="0">
                <a:solidFill>
                  <a:srgbClr val="FF0000"/>
                </a:solidFill>
              </a:rPr>
              <a:t>외국인범죄피해자 지원협의체</a:t>
            </a:r>
            <a:r>
              <a:rPr lang="en-US" altLang="ko-KR" sz="2800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37497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518" y="2222500"/>
            <a:ext cx="3636963" cy="3636963"/>
          </a:xfr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17AE7DF-0D67-44E4-93E8-1445A423E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01" y="536448"/>
            <a:ext cx="3749807" cy="8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091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명언">
  <a:themeElements>
    <a:clrScheme name="명언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명언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명언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TM03457503[[fn=명언]]</Template>
  <TotalTime>141</TotalTime>
  <Words>618</Words>
  <Application>Microsoft Office PowerPoint</Application>
  <PresentationFormat>와이드스크린</PresentationFormat>
  <Paragraphs>114</Paragraphs>
  <Slides>26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9" baseType="lpstr">
      <vt:lpstr>Century Gothic</vt:lpstr>
      <vt:lpstr>Wingdings 2</vt:lpstr>
      <vt:lpstr>명언</vt:lpstr>
      <vt:lpstr>Education on Understanding sexual violence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2. Types of sexual violence</vt:lpstr>
      <vt:lpstr>PowerPoint 프레젠테이션</vt:lpstr>
      <vt:lpstr>PowerPoint 프레젠테이션</vt:lpstr>
      <vt:lpstr>PowerPoint 프레젠테이션</vt:lpstr>
      <vt:lpstr>How to prevent sexual violence</vt:lpstr>
      <vt:lpstr>PowerPoint 프레젠테이션</vt:lpstr>
      <vt:lpstr>How to respond &amp; deal with sexual violence</vt:lpstr>
      <vt:lpstr>PowerPoint 프레젠테이션</vt:lpstr>
      <vt:lpstr>How to report sexual violence</vt:lpstr>
      <vt:lpstr> definition of dating violence</vt:lpstr>
      <vt:lpstr>Stalking </vt:lpstr>
      <vt:lpstr>Voice phshing</vt:lpstr>
      <vt:lpstr>How to prevent voice phishing</vt:lpstr>
      <vt:lpstr>How to deal with if you get a call voice phishing?</vt:lpstr>
      <vt:lpstr>Foreign Crime Victims Support Council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HEUI JUNG</dc:creator>
  <cp:lastModifiedBy>중엽 김</cp:lastModifiedBy>
  <cp:revision>24</cp:revision>
  <dcterms:created xsi:type="dcterms:W3CDTF">2024-11-26T09:50:17Z</dcterms:created>
  <dcterms:modified xsi:type="dcterms:W3CDTF">2024-11-29T01:23:49Z</dcterms:modified>
</cp:coreProperties>
</file>